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3"/>
  </p:notesMasterIdLst>
  <p:sldIdLst>
    <p:sldId id="256" r:id="rId2"/>
    <p:sldId id="333" r:id="rId3"/>
    <p:sldId id="334" r:id="rId4"/>
    <p:sldId id="429" r:id="rId5"/>
    <p:sldId id="430" r:id="rId6"/>
    <p:sldId id="431" r:id="rId7"/>
    <p:sldId id="432" r:id="rId8"/>
    <p:sldId id="433" r:id="rId9"/>
    <p:sldId id="434" r:id="rId10"/>
    <p:sldId id="437" r:id="rId11"/>
    <p:sldId id="43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F4F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5" d="100"/>
          <a:sy n="75" d="100"/>
        </p:scale>
        <p:origin x="176"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8930D6-9E43-4B22-83C0-7271FF9D36B6}" type="datetimeFigureOut">
              <a:rPr kumimoji="1" lang="ja-JP" altLang="en-US" smtClean="0"/>
              <a:t>2024/2/14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C787DE-622F-4B1A-BC63-EC6D458EE7DE}" type="slidenum">
              <a:rPr kumimoji="1" lang="ja-JP" altLang="en-US" smtClean="0"/>
              <a:t>‹#›</a:t>
            </a:fld>
            <a:endParaRPr kumimoji="1" lang="ja-JP" altLang="en-US"/>
          </a:p>
        </p:txBody>
      </p:sp>
    </p:spTree>
    <p:extLst>
      <p:ext uri="{BB962C8B-B14F-4D97-AF65-F5344CB8AC3E}">
        <p14:creationId xmlns:p14="http://schemas.microsoft.com/office/powerpoint/2010/main" val="7829328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a:extLst>
            <a:ext uri="{AF507438-7753-43E0-B8FC-AC1667EBCBE1}">
              <a14:hiddenEffects xmlns:a14="http://schemas.microsoft.com/office/drawing/2010/main">
                <a:effectLst>
                  <a:outerShdw dist="35921" dir="2700000" algn="ctr" rotWithShape="0">
                    <a:srgbClr val="808080">
                      <a:alpha val="74997"/>
                    </a:srgbClr>
                  </a:outerShdw>
                </a:effectLst>
              </a14:hiddenEffects>
            </a:ext>
            <a:ext uri="{53640926-AAD7-44D8-BBD7-CCE9431645EC}">
              <a14:shadowObscured xmlns:a14="http://schemas.microsoft.com/office/drawing/2010/main" val="1"/>
            </a:ext>
          </a:extLst>
        </p:spPr>
      </p:sp>
      <p:sp>
        <p:nvSpPr>
          <p:cNvPr id="72707"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a:lstStyle/>
          <a:p>
            <a:pPr eaLnBrk="1" hangingPunct="1"/>
            <a:endParaRPr lang="ja-JP" altLang="en-US" dirty="0">
              <a:ea typeface="ＭＳ Ｐ明朝"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27332C-3D9C-3262-F4D0-895699D41DA9}"/>
            </a:ext>
          </a:extLst>
        </p:cNvPr>
        <p:cNvGrpSpPr/>
        <p:nvPr/>
      </p:nvGrpSpPr>
      <p:grpSpPr>
        <a:xfrm>
          <a:off x="0" y="0"/>
          <a:ext cx="0" cy="0"/>
          <a:chOff x="0" y="0"/>
          <a:chExt cx="0" cy="0"/>
        </a:xfrm>
      </p:grpSpPr>
      <p:sp>
        <p:nvSpPr>
          <p:cNvPr id="72706" name="Rectangle 2">
            <a:extLst>
              <a:ext uri="{FF2B5EF4-FFF2-40B4-BE49-F238E27FC236}">
                <a16:creationId xmlns:a16="http://schemas.microsoft.com/office/drawing/2014/main" id="{13AD142F-CB69-3C92-A2A9-6DAB7253AD15}"/>
              </a:ext>
            </a:extLst>
          </p:cNvPr>
          <p:cNvSpPr>
            <a:spLocks noGrp="1" noRot="1" noChangeAspect="1" noChangeArrowheads="1" noTextEdit="1"/>
          </p:cNvSpPr>
          <p:nvPr>
            <p:ph type="sldImg"/>
          </p:nvPr>
        </p:nvSpPr>
        <p:spPr>
          <a:ln/>
          <a:extLst>
            <a:ext uri="{AF507438-7753-43E0-B8FC-AC1667EBCBE1}">
              <a14:hiddenEffects xmlns:a14="http://schemas.microsoft.com/office/drawing/2010/main">
                <a:effectLst>
                  <a:outerShdw dist="35921" dir="2700000" algn="ctr" rotWithShape="0">
                    <a:srgbClr val="808080">
                      <a:alpha val="74997"/>
                    </a:srgbClr>
                  </a:outerShdw>
                </a:effectLst>
              </a14:hiddenEffects>
            </a:ext>
            <a:ext uri="{53640926-AAD7-44D8-BBD7-CCE9431645EC}">
              <a14:shadowObscured xmlns:a14="http://schemas.microsoft.com/office/drawing/2010/main" val="1"/>
            </a:ext>
          </a:extLst>
        </p:spPr>
      </p:sp>
      <p:sp>
        <p:nvSpPr>
          <p:cNvPr id="72707" name="Rectangle 3">
            <a:extLst>
              <a:ext uri="{FF2B5EF4-FFF2-40B4-BE49-F238E27FC236}">
                <a16:creationId xmlns:a16="http://schemas.microsoft.com/office/drawing/2014/main" id="{A0FFBE48-B023-9C7A-98F3-059B7BB8D77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a:lstStyle/>
          <a:p>
            <a:pPr eaLnBrk="1" hangingPunct="1"/>
            <a:endParaRPr lang="ja-JP" altLang="en-US">
              <a:ea typeface="ＭＳ Ｐ明朝" charset="-128"/>
            </a:endParaRPr>
          </a:p>
        </p:txBody>
      </p:sp>
    </p:spTree>
    <p:extLst>
      <p:ext uri="{BB962C8B-B14F-4D97-AF65-F5344CB8AC3E}">
        <p14:creationId xmlns:p14="http://schemas.microsoft.com/office/powerpoint/2010/main" val="3648453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a:extLst>
            <a:ext uri="{AF507438-7753-43E0-B8FC-AC1667EBCBE1}">
              <a14:hiddenEffects xmlns:a14="http://schemas.microsoft.com/office/drawing/2010/main">
                <a:effectLst>
                  <a:outerShdw dist="35921" dir="2700000" algn="ctr" rotWithShape="0">
                    <a:srgbClr val="808080">
                      <a:alpha val="74997"/>
                    </a:srgbClr>
                  </a:outerShdw>
                </a:effectLst>
              </a14:hiddenEffects>
            </a:ext>
            <a:ext uri="{53640926-AAD7-44D8-BBD7-CCE9431645EC}">
              <a14:shadowObscured xmlns:a14="http://schemas.microsoft.com/office/drawing/2010/main" val="1"/>
            </a:ext>
          </a:extLst>
        </p:spPr>
      </p:sp>
      <p:sp>
        <p:nvSpPr>
          <p:cNvPr id="72707"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a:lstStyle/>
          <a:p>
            <a:pPr eaLnBrk="1" hangingPunct="1"/>
            <a:endParaRPr lang="ja-JP" altLang="en-US">
              <a:ea typeface="ＭＳ Ｐ明朝"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23FEBE-5CE4-8557-F556-234A505E03A0}"/>
            </a:ext>
          </a:extLst>
        </p:cNvPr>
        <p:cNvGrpSpPr/>
        <p:nvPr/>
      </p:nvGrpSpPr>
      <p:grpSpPr>
        <a:xfrm>
          <a:off x="0" y="0"/>
          <a:ext cx="0" cy="0"/>
          <a:chOff x="0" y="0"/>
          <a:chExt cx="0" cy="0"/>
        </a:xfrm>
      </p:grpSpPr>
      <p:sp>
        <p:nvSpPr>
          <p:cNvPr id="72706" name="Rectangle 2">
            <a:extLst>
              <a:ext uri="{FF2B5EF4-FFF2-40B4-BE49-F238E27FC236}">
                <a16:creationId xmlns:a16="http://schemas.microsoft.com/office/drawing/2014/main" id="{B8AC1559-37C0-4A82-5968-8EE3CF0AEBA7}"/>
              </a:ext>
            </a:extLst>
          </p:cNvPr>
          <p:cNvSpPr>
            <a:spLocks noGrp="1" noRot="1" noChangeAspect="1" noChangeArrowheads="1" noTextEdit="1"/>
          </p:cNvSpPr>
          <p:nvPr>
            <p:ph type="sldImg"/>
          </p:nvPr>
        </p:nvSpPr>
        <p:spPr>
          <a:ln/>
          <a:extLst>
            <a:ext uri="{AF507438-7753-43E0-B8FC-AC1667EBCBE1}">
              <a14:hiddenEffects xmlns:a14="http://schemas.microsoft.com/office/drawing/2010/main">
                <a:effectLst>
                  <a:outerShdw dist="35921" dir="2700000" algn="ctr" rotWithShape="0">
                    <a:srgbClr val="808080">
                      <a:alpha val="74997"/>
                    </a:srgbClr>
                  </a:outerShdw>
                </a:effectLst>
              </a14:hiddenEffects>
            </a:ext>
            <a:ext uri="{53640926-AAD7-44D8-BBD7-CCE9431645EC}">
              <a14:shadowObscured xmlns:a14="http://schemas.microsoft.com/office/drawing/2010/main" val="1"/>
            </a:ext>
          </a:extLst>
        </p:spPr>
      </p:sp>
      <p:sp>
        <p:nvSpPr>
          <p:cNvPr id="72707" name="Rectangle 3">
            <a:extLst>
              <a:ext uri="{FF2B5EF4-FFF2-40B4-BE49-F238E27FC236}">
                <a16:creationId xmlns:a16="http://schemas.microsoft.com/office/drawing/2014/main" id="{ABE55627-595F-5D45-920E-F6FB12AAACC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a:lstStyle/>
          <a:p>
            <a:pPr eaLnBrk="1" hangingPunct="1"/>
            <a:endParaRPr lang="ja-JP" altLang="en-US">
              <a:ea typeface="ＭＳ Ｐ明朝" charset="-128"/>
            </a:endParaRPr>
          </a:p>
        </p:txBody>
      </p:sp>
    </p:spTree>
    <p:extLst>
      <p:ext uri="{BB962C8B-B14F-4D97-AF65-F5344CB8AC3E}">
        <p14:creationId xmlns:p14="http://schemas.microsoft.com/office/powerpoint/2010/main" val="1446803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7C17D1-C723-DCD0-BD6B-E59A24244E97}"/>
            </a:ext>
          </a:extLst>
        </p:cNvPr>
        <p:cNvGrpSpPr/>
        <p:nvPr/>
      </p:nvGrpSpPr>
      <p:grpSpPr>
        <a:xfrm>
          <a:off x="0" y="0"/>
          <a:ext cx="0" cy="0"/>
          <a:chOff x="0" y="0"/>
          <a:chExt cx="0" cy="0"/>
        </a:xfrm>
      </p:grpSpPr>
      <p:sp>
        <p:nvSpPr>
          <p:cNvPr id="72706" name="Rectangle 2">
            <a:extLst>
              <a:ext uri="{FF2B5EF4-FFF2-40B4-BE49-F238E27FC236}">
                <a16:creationId xmlns:a16="http://schemas.microsoft.com/office/drawing/2014/main" id="{47ADA215-CBD6-A897-2A14-216347C94C12}"/>
              </a:ext>
            </a:extLst>
          </p:cNvPr>
          <p:cNvSpPr>
            <a:spLocks noGrp="1" noRot="1" noChangeAspect="1" noChangeArrowheads="1" noTextEdit="1"/>
          </p:cNvSpPr>
          <p:nvPr>
            <p:ph type="sldImg"/>
          </p:nvPr>
        </p:nvSpPr>
        <p:spPr>
          <a:ln/>
          <a:extLst>
            <a:ext uri="{AF507438-7753-43E0-B8FC-AC1667EBCBE1}">
              <a14:hiddenEffects xmlns:a14="http://schemas.microsoft.com/office/drawing/2010/main">
                <a:effectLst>
                  <a:outerShdw dist="35921" dir="2700000" algn="ctr" rotWithShape="0">
                    <a:srgbClr val="808080">
                      <a:alpha val="74997"/>
                    </a:srgbClr>
                  </a:outerShdw>
                </a:effectLst>
              </a14:hiddenEffects>
            </a:ext>
            <a:ext uri="{53640926-AAD7-44D8-BBD7-CCE9431645EC}">
              <a14:shadowObscured xmlns:a14="http://schemas.microsoft.com/office/drawing/2010/main" val="1"/>
            </a:ext>
          </a:extLst>
        </p:spPr>
      </p:sp>
      <p:sp>
        <p:nvSpPr>
          <p:cNvPr id="72707" name="Rectangle 3">
            <a:extLst>
              <a:ext uri="{FF2B5EF4-FFF2-40B4-BE49-F238E27FC236}">
                <a16:creationId xmlns:a16="http://schemas.microsoft.com/office/drawing/2014/main" id="{926DB5E1-13B2-09AF-F71E-0511726BF1A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a:lstStyle/>
          <a:p>
            <a:pPr eaLnBrk="1" hangingPunct="1"/>
            <a:endParaRPr lang="ja-JP" altLang="en-US">
              <a:ea typeface="ＭＳ Ｐ明朝" charset="-128"/>
            </a:endParaRPr>
          </a:p>
        </p:txBody>
      </p:sp>
    </p:spTree>
    <p:extLst>
      <p:ext uri="{BB962C8B-B14F-4D97-AF65-F5344CB8AC3E}">
        <p14:creationId xmlns:p14="http://schemas.microsoft.com/office/powerpoint/2010/main" val="3488988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FF55DF-A88E-9D9C-CFDB-9663D60D4C72}"/>
            </a:ext>
          </a:extLst>
        </p:cNvPr>
        <p:cNvGrpSpPr/>
        <p:nvPr/>
      </p:nvGrpSpPr>
      <p:grpSpPr>
        <a:xfrm>
          <a:off x="0" y="0"/>
          <a:ext cx="0" cy="0"/>
          <a:chOff x="0" y="0"/>
          <a:chExt cx="0" cy="0"/>
        </a:xfrm>
      </p:grpSpPr>
      <p:sp>
        <p:nvSpPr>
          <p:cNvPr id="72706" name="Rectangle 2">
            <a:extLst>
              <a:ext uri="{FF2B5EF4-FFF2-40B4-BE49-F238E27FC236}">
                <a16:creationId xmlns:a16="http://schemas.microsoft.com/office/drawing/2014/main" id="{64E967F0-459A-2740-13C9-4CF735539E61}"/>
              </a:ext>
            </a:extLst>
          </p:cNvPr>
          <p:cNvSpPr>
            <a:spLocks noGrp="1" noRot="1" noChangeAspect="1" noChangeArrowheads="1" noTextEdit="1"/>
          </p:cNvSpPr>
          <p:nvPr>
            <p:ph type="sldImg"/>
          </p:nvPr>
        </p:nvSpPr>
        <p:spPr>
          <a:ln/>
          <a:extLst>
            <a:ext uri="{AF507438-7753-43E0-B8FC-AC1667EBCBE1}">
              <a14:hiddenEffects xmlns:a14="http://schemas.microsoft.com/office/drawing/2010/main">
                <a:effectLst>
                  <a:outerShdw dist="35921" dir="2700000" algn="ctr" rotWithShape="0">
                    <a:srgbClr val="808080">
                      <a:alpha val="74997"/>
                    </a:srgbClr>
                  </a:outerShdw>
                </a:effectLst>
              </a14:hiddenEffects>
            </a:ext>
            <a:ext uri="{53640926-AAD7-44D8-BBD7-CCE9431645EC}">
              <a14:shadowObscured xmlns:a14="http://schemas.microsoft.com/office/drawing/2010/main" val="1"/>
            </a:ext>
          </a:extLst>
        </p:spPr>
      </p:sp>
      <p:sp>
        <p:nvSpPr>
          <p:cNvPr id="72707" name="Rectangle 3">
            <a:extLst>
              <a:ext uri="{FF2B5EF4-FFF2-40B4-BE49-F238E27FC236}">
                <a16:creationId xmlns:a16="http://schemas.microsoft.com/office/drawing/2014/main" id="{D2FF955F-55BC-016A-D2A8-5052A24EDF2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a:lstStyle/>
          <a:p>
            <a:pPr eaLnBrk="1" hangingPunct="1"/>
            <a:endParaRPr lang="ja-JP" altLang="en-US">
              <a:ea typeface="ＭＳ Ｐ明朝" charset="-128"/>
            </a:endParaRPr>
          </a:p>
        </p:txBody>
      </p:sp>
    </p:spTree>
    <p:extLst>
      <p:ext uri="{BB962C8B-B14F-4D97-AF65-F5344CB8AC3E}">
        <p14:creationId xmlns:p14="http://schemas.microsoft.com/office/powerpoint/2010/main" val="142601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0B51E0-5C1A-A2CC-7A3A-5B29C9220135}"/>
            </a:ext>
          </a:extLst>
        </p:cNvPr>
        <p:cNvGrpSpPr/>
        <p:nvPr/>
      </p:nvGrpSpPr>
      <p:grpSpPr>
        <a:xfrm>
          <a:off x="0" y="0"/>
          <a:ext cx="0" cy="0"/>
          <a:chOff x="0" y="0"/>
          <a:chExt cx="0" cy="0"/>
        </a:xfrm>
      </p:grpSpPr>
      <p:sp>
        <p:nvSpPr>
          <p:cNvPr id="72706" name="Rectangle 2">
            <a:extLst>
              <a:ext uri="{FF2B5EF4-FFF2-40B4-BE49-F238E27FC236}">
                <a16:creationId xmlns:a16="http://schemas.microsoft.com/office/drawing/2014/main" id="{E291473F-ACE9-44F6-6623-171E61E846D8}"/>
              </a:ext>
            </a:extLst>
          </p:cNvPr>
          <p:cNvSpPr>
            <a:spLocks noGrp="1" noRot="1" noChangeAspect="1" noChangeArrowheads="1" noTextEdit="1"/>
          </p:cNvSpPr>
          <p:nvPr>
            <p:ph type="sldImg"/>
          </p:nvPr>
        </p:nvSpPr>
        <p:spPr>
          <a:ln/>
          <a:extLst>
            <a:ext uri="{AF507438-7753-43E0-B8FC-AC1667EBCBE1}">
              <a14:hiddenEffects xmlns:a14="http://schemas.microsoft.com/office/drawing/2010/main">
                <a:effectLst>
                  <a:outerShdw dist="35921" dir="2700000" algn="ctr" rotWithShape="0">
                    <a:srgbClr val="808080">
                      <a:alpha val="74997"/>
                    </a:srgbClr>
                  </a:outerShdw>
                </a:effectLst>
              </a14:hiddenEffects>
            </a:ext>
            <a:ext uri="{53640926-AAD7-44D8-BBD7-CCE9431645EC}">
              <a14:shadowObscured xmlns:a14="http://schemas.microsoft.com/office/drawing/2010/main" val="1"/>
            </a:ext>
          </a:extLst>
        </p:spPr>
      </p:sp>
      <p:sp>
        <p:nvSpPr>
          <p:cNvPr id="72707" name="Rectangle 3">
            <a:extLst>
              <a:ext uri="{FF2B5EF4-FFF2-40B4-BE49-F238E27FC236}">
                <a16:creationId xmlns:a16="http://schemas.microsoft.com/office/drawing/2014/main" id="{537F5776-1B0C-38EB-6C66-80A189E47CB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a:lstStyle/>
          <a:p>
            <a:pPr eaLnBrk="1" hangingPunct="1"/>
            <a:endParaRPr lang="ja-JP" altLang="en-US">
              <a:ea typeface="ＭＳ Ｐ明朝" charset="-128"/>
            </a:endParaRPr>
          </a:p>
        </p:txBody>
      </p:sp>
    </p:spTree>
    <p:extLst>
      <p:ext uri="{BB962C8B-B14F-4D97-AF65-F5344CB8AC3E}">
        <p14:creationId xmlns:p14="http://schemas.microsoft.com/office/powerpoint/2010/main" val="4593723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B82130-6064-2ED3-52E3-9EE95DB7DCE1}"/>
            </a:ext>
          </a:extLst>
        </p:cNvPr>
        <p:cNvGrpSpPr/>
        <p:nvPr/>
      </p:nvGrpSpPr>
      <p:grpSpPr>
        <a:xfrm>
          <a:off x="0" y="0"/>
          <a:ext cx="0" cy="0"/>
          <a:chOff x="0" y="0"/>
          <a:chExt cx="0" cy="0"/>
        </a:xfrm>
      </p:grpSpPr>
      <p:sp>
        <p:nvSpPr>
          <p:cNvPr id="72706" name="Rectangle 2">
            <a:extLst>
              <a:ext uri="{FF2B5EF4-FFF2-40B4-BE49-F238E27FC236}">
                <a16:creationId xmlns:a16="http://schemas.microsoft.com/office/drawing/2014/main" id="{7F2D74B5-E706-F432-D0BC-CD39F635B686}"/>
              </a:ext>
            </a:extLst>
          </p:cNvPr>
          <p:cNvSpPr>
            <a:spLocks noGrp="1" noRot="1" noChangeAspect="1" noChangeArrowheads="1" noTextEdit="1"/>
          </p:cNvSpPr>
          <p:nvPr>
            <p:ph type="sldImg"/>
          </p:nvPr>
        </p:nvSpPr>
        <p:spPr>
          <a:ln/>
          <a:extLst>
            <a:ext uri="{AF507438-7753-43E0-B8FC-AC1667EBCBE1}">
              <a14:hiddenEffects xmlns:a14="http://schemas.microsoft.com/office/drawing/2010/main">
                <a:effectLst>
                  <a:outerShdw dist="35921" dir="2700000" algn="ctr" rotWithShape="0">
                    <a:srgbClr val="808080">
                      <a:alpha val="74997"/>
                    </a:srgbClr>
                  </a:outerShdw>
                </a:effectLst>
              </a14:hiddenEffects>
            </a:ext>
            <a:ext uri="{53640926-AAD7-44D8-BBD7-CCE9431645EC}">
              <a14:shadowObscured xmlns:a14="http://schemas.microsoft.com/office/drawing/2010/main" val="1"/>
            </a:ext>
          </a:extLst>
        </p:spPr>
      </p:sp>
      <p:sp>
        <p:nvSpPr>
          <p:cNvPr id="72707" name="Rectangle 3">
            <a:extLst>
              <a:ext uri="{FF2B5EF4-FFF2-40B4-BE49-F238E27FC236}">
                <a16:creationId xmlns:a16="http://schemas.microsoft.com/office/drawing/2014/main" id="{AAA155A6-E19E-1504-F478-AA5DA9AFE5C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a:lstStyle/>
          <a:p>
            <a:pPr eaLnBrk="1" hangingPunct="1"/>
            <a:endParaRPr lang="ja-JP" altLang="en-US">
              <a:ea typeface="ＭＳ Ｐ明朝" charset="-128"/>
            </a:endParaRPr>
          </a:p>
        </p:txBody>
      </p:sp>
    </p:spTree>
    <p:extLst>
      <p:ext uri="{BB962C8B-B14F-4D97-AF65-F5344CB8AC3E}">
        <p14:creationId xmlns:p14="http://schemas.microsoft.com/office/powerpoint/2010/main" val="15677170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36F8AB-E870-71AA-AC1F-B91A54518D6B}"/>
            </a:ext>
          </a:extLst>
        </p:cNvPr>
        <p:cNvGrpSpPr/>
        <p:nvPr/>
      </p:nvGrpSpPr>
      <p:grpSpPr>
        <a:xfrm>
          <a:off x="0" y="0"/>
          <a:ext cx="0" cy="0"/>
          <a:chOff x="0" y="0"/>
          <a:chExt cx="0" cy="0"/>
        </a:xfrm>
      </p:grpSpPr>
      <p:sp>
        <p:nvSpPr>
          <p:cNvPr id="72706" name="Rectangle 2">
            <a:extLst>
              <a:ext uri="{FF2B5EF4-FFF2-40B4-BE49-F238E27FC236}">
                <a16:creationId xmlns:a16="http://schemas.microsoft.com/office/drawing/2014/main" id="{A0212461-71FC-D730-39B1-04EB5E9FF8A9}"/>
              </a:ext>
            </a:extLst>
          </p:cNvPr>
          <p:cNvSpPr>
            <a:spLocks noGrp="1" noRot="1" noChangeAspect="1" noChangeArrowheads="1" noTextEdit="1"/>
          </p:cNvSpPr>
          <p:nvPr>
            <p:ph type="sldImg"/>
          </p:nvPr>
        </p:nvSpPr>
        <p:spPr>
          <a:ln/>
          <a:extLst>
            <a:ext uri="{AF507438-7753-43E0-B8FC-AC1667EBCBE1}">
              <a14:hiddenEffects xmlns:a14="http://schemas.microsoft.com/office/drawing/2010/main">
                <a:effectLst>
                  <a:outerShdw dist="35921" dir="2700000" algn="ctr" rotWithShape="0">
                    <a:srgbClr val="808080">
                      <a:alpha val="74997"/>
                    </a:srgbClr>
                  </a:outerShdw>
                </a:effectLst>
              </a14:hiddenEffects>
            </a:ext>
            <a:ext uri="{53640926-AAD7-44D8-BBD7-CCE9431645EC}">
              <a14:shadowObscured xmlns:a14="http://schemas.microsoft.com/office/drawing/2010/main" val="1"/>
            </a:ext>
          </a:extLst>
        </p:spPr>
      </p:sp>
      <p:sp>
        <p:nvSpPr>
          <p:cNvPr id="72707" name="Rectangle 3">
            <a:extLst>
              <a:ext uri="{FF2B5EF4-FFF2-40B4-BE49-F238E27FC236}">
                <a16:creationId xmlns:a16="http://schemas.microsoft.com/office/drawing/2014/main" id="{2CDC766D-7A85-6909-2EE3-57B35A4060EC}"/>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a:lstStyle/>
          <a:p>
            <a:pPr eaLnBrk="1" hangingPunct="1"/>
            <a:endParaRPr lang="ja-JP" altLang="en-US">
              <a:ea typeface="ＭＳ Ｐ明朝" charset="-128"/>
            </a:endParaRPr>
          </a:p>
        </p:txBody>
      </p:sp>
    </p:spTree>
    <p:extLst>
      <p:ext uri="{BB962C8B-B14F-4D97-AF65-F5344CB8AC3E}">
        <p14:creationId xmlns:p14="http://schemas.microsoft.com/office/powerpoint/2010/main" val="41070010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ADF585-BE5B-5011-66CC-29BB6B4504CC}"/>
            </a:ext>
          </a:extLst>
        </p:cNvPr>
        <p:cNvGrpSpPr/>
        <p:nvPr/>
      </p:nvGrpSpPr>
      <p:grpSpPr>
        <a:xfrm>
          <a:off x="0" y="0"/>
          <a:ext cx="0" cy="0"/>
          <a:chOff x="0" y="0"/>
          <a:chExt cx="0" cy="0"/>
        </a:xfrm>
      </p:grpSpPr>
      <p:sp>
        <p:nvSpPr>
          <p:cNvPr id="72706" name="Rectangle 2">
            <a:extLst>
              <a:ext uri="{FF2B5EF4-FFF2-40B4-BE49-F238E27FC236}">
                <a16:creationId xmlns:a16="http://schemas.microsoft.com/office/drawing/2014/main" id="{B6C51BF1-0C88-8242-AA33-9EE376552E2D}"/>
              </a:ext>
            </a:extLst>
          </p:cNvPr>
          <p:cNvSpPr>
            <a:spLocks noGrp="1" noRot="1" noChangeAspect="1" noChangeArrowheads="1" noTextEdit="1"/>
          </p:cNvSpPr>
          <p:nvPr>
            <p:ph type="sldImg"/>
          </p:nvPr>
        </p:nvSpPr>
        <p:spPr>
          <a:ln/>
          <a:extLst>
            <a:ext uri="{AF507438-7753-43E0-B8FC-AC1667EBCBE1}">
              <a14:hiddenEffects xmlns:a14="http://schemas.microsoft.com/office/drawing/2010/main">
                <a:effectLst>
                  <a:outerShdw dist="35921" dir="2700000" algn="ctr" rotWithShape="0">
                    <a:srgbClr val="808080">
                      <a:alpha val="74997"/>
                    </a:srgbClr>
                  </a:outerShdw>
                </a:effectLst>
              </a14:hiddenEffects>
            </a:ext>
            <a:ext uri="{53640926-AAD7-44D8-BBD7-CCE9431645EC}">
              <a14:shadowObscured xmlns:a14="http://schemas.microsoft.com/office/drawing/2010/main" val="1"/>
            </a:ext>
          </a:extLst>
        </p:spPr>
      </p:sp>
      <p:sp>
        <p:nvSpPr>
          <p:cNvPr id="72707" name="Rectangle 3">
            <a:extLst>
              <a:ext uri="{FF2B5EF4-FFF2-40B4-BE49-F238E27FC236}">
                <a16:creationId xmlns:a16="http://schemas.microsoft.com/office/drawing/2014/main" id="{3079CD1B-D4B0-4CB7-CDE6-E0CDEB24D7F6}"/>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a:lstStyle/>
          <a:p>
            <a:pPr eaLnBrk="1" hangingPunct="1"/>
            <a:endParaRPr lang="ja-JP" altLang="en-US">
              <a:ea typeface="ＭＳ Ｐ明朝" charset="-128"/>
            </a:endParaRPr>
          </a:p>
        </p:txBody>
      </p:sp>
    </p:spTree>
    <p:extLst>
      <p:ext uri="{BB962C8B-B14F-4D97-AF65-F5344CB8AC3E}">
        <p14:creationId xmlns:p14="http://schemas.microsoft.com/office/powerpoint/2010/main" val="1144100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13E4ED9-2F7B-434B-BAD8-A63A9423C848}" type="datetimeFigureOut">
              <a:rPr kumimoji="1" lang="ja-JP" altLang="en-US" smtClean="0"/>
              <a:t>2024/2/14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FECFE7-98DE-4901-BF77-061226316B41}" type="slidenum">
              <a:rPr kumimoji="1" lang="ja-JP" altLang="en-US" smtClean="0"/>
              <a:t>‹#›</a:t>
            </a:fld>
            <a:endParaRPr kumimoji="1" lang="ja-JP" altLang="en-US"/>
          </a:p>
        </p:txBody>
      </p:sp>
    </p:spTree>
    <p:extLst>
      <p:ext uri="{BB962C8B-B14F-4D97-AF65-F5344CB8AC3E}">
        <p14:creationId xmlns:p14="http://schemas.microsoft.com/office/powerpoint/2010/main" val="1573565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13E4ED9-2F7B-434B-BAD8-A63A9423C848}" type="datetimeFigureOut">
              <a:rPr kumimoji="1" lang="ja-JP" altLang="en-US" smtClean="0"/>
              <a:t>2024/2/14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FECFE7-98DE-4901-BF77-061226316B41}" type="slidenum">
              <a:rPr kumimoji="1" lang="ja-JP" altLang="en-US" smtClean="0"/>
              <a:t>‹#›</a:t>
            </a:fld>
            <a:endParaRPr kumimoji="1" lang="ja-JP" altLang="en-US"/>
          </a:p>
        </p:txBody>
      </p:sp>
    </p:spTree>
    <p:extLst>
      <p:ext uri="{BB962C8B-B14F-4D97-AF65-F5344CB8AC3E}">
        <p14:creationId xmlns:p14="http://schemas.microsoft.com/office/powerpoint/2010/main" val="4125129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13E4ED9-2F7B-434B-BAD8-A63A9423C848}" type="datetimeFigureOut">
              <a:rPr kumimoji="1" lang="ja-JP" altLang="en-US" smtClean="0"/>
              <a:t>2024/2/14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FECFE7-98DE-4901-BF77-061226316B41}"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242654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13E4ED9-2F7B-434B-BAD8-A63A9423C848}" type="datetimeFigureOut">
              <a:rPr kumimoji="1" lang="ja-JP" altLang="en-US" smtClean="0"/>
              <a:t>2024/2/14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FECFE7-98DE-4901-BF77-061226316B41}" type="slidenum">
              <a:rPr kumimoji="1" lang="ja-JP" altLang="en-US" smtClean="0"/>
              <a:t>‹#›</a:t>
            </a:fld>
            <a:endParaRPr kumimoji="1" lang="ja-JP" altLang="en-US"/>
          </a:p>
        </p:txBody>
      </p:sp>
    </p:spTree>
    <p:extLst>
      <p:ext uri="{BB962C8B-B14F-4D97-AF65-F5344CB8AC3E}">
        <p14:creationId xmlns:p14="http://schemas.microsoft.com/office/powerpoint/2010/main" val="6395584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13E4ED9-2F7B-434B-BAD8-A63A9423C848}" type="datetimeFigureOut">
              <a:rPr kumimoji="1" lang="ja-JP" altLang="en-US" smtClean="0"/>
              <a:t>2024/2/14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FECFE7-98DE-4901-BF77-061226316B41}"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24344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13E4ED9-2F7B-434B-BAD8-A63A9423C848}" type="datetimeFigureOut">
              <a:rPr kumimoji="1" lang="ja-JP" altLang="en-US" smtClean="0"/>
              <a:t>2024/2/14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FECFE7-98DE-4901-BF77-061226316B41}" type="slidenum">
              <a:rPr kumimoji="1" lang="ja-JP" altLang="en-US" smtClean="0"/>
              <a:t>‹#›</a:t>
            </a:fld>
            <a:endParaRPr kumimoji="1" lang="ja-JP" altLang="en-US"/>
          </a:p>
        </p:txBody>
      </p:sp>
    </p:spTree>
    <p:extLst>
      <p:ext uri="{BB962C8B-B14F-4D97-AF65-F5344CB8AC3E}">
        <p14:creationId xmlns:p14="http://schemas.microsoft.com/office/powerpoint/2010/main" val="39496253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13E4ED9-2F7B-434B-BAD8-A63A9423C848}" type="datetimeFigureOut">
              <a:rPr kumimoji="1" lang="ja-JP" altLang="en-US" smtClean="0"/>
              <a:t>2024/2/14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FECFE7-98DE-4901-BF77-061226316B41}" type="slidenum">
              <a:rPr kumimoji="1" lang="ja-JP" altLang="en-US" smtClean="0"/>
              <a:t>‹#›</a:t>
            </a:fld>
            <a:endParaRPr kumimoji="1" lang="ja-JP" altLang="en-US"/>
          </a:p>
        </p:txBody>
      </p:sp>
    </p:spTree>
    <p:extLst>
      <p:ext uri="{BB962C8B-B14F-4D97-AF65-F5344CB8AC3E}">
        <p14:creationId xmlns:p14="http://schemas.microsoft.com/office/powerpoint/2010/main" val="1567983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13E4ED9-2F7B-434B-BAD8-A63A9423C848}" type="datetimeFigureOut">
              <a:rPr kumimoji="1" lang="ja-JP" altLang="en-US" smtClean="0"/>
              <a:t>2024/2/14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FECFE7-98DE-4901-BF77-061226316B41}" type="slidenum">
              <a:rPr kumimoji="1" lang="ja-JP" altLang="en-US" smtClean="0"/>
              <a:t>‹#›</a:t>
            </a:fld>
            <a:endParaRPr kumimoji="1" lang="ja-JP" altLang="en-US"/>
          </a:p>
        </p:txBody>
      </p:sp>
    </p:spTree>
    <p:extLst>
      <p:ext uri="{BB962C8B-B14F-4D97-AF65-F5344CB8AC3E}">
        <p14:creationId xmlns:p14="http://schemas.microsoft.com/office/powerpoint/2010/main" val="994115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13E4ED9-2F7B-434B-BAD8-A63A9423C848}" type="datetimeFigureOut">
              <a:rPr kumimoji="1" lang="ja-JP" altLang="en-US" smtClean="0"/>
              <a:t>2024/2/14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FECFE7-98DE-4901-BF77-061226316B41}" type="slidenum">
              <a:rPr kumimoji="1" lang="ja-JP" altLang="en-US" smtClean="0"/>
              <a:t>‹#›</a:t>
            </a:fld>
            <a:endParaRPr kumimoji="1" lang="ja-JP" altLang="en-US"/>
          </a:p>
        </p:txBody>
      </p:sp>
    </p:spTree>
    <p:extLst>
      <p:ext uri="{BB962C8B-B14F-4D97-AF65-F5344CB8AC3E}">
        <p14:creationId xmlns:p14="http://schemas.microsoft.com/office/powerpoint/2010/main" val="2968864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13E4ED9-2F7B-434B-BAD8-A63A9423C848}" type="datetimeFigureOut">
              <a:rPr kumimoji="1" lang="ja-JP" altLang="en-US" smtClean="0"/>
              <a:t>2024/2/14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FECFE7-98DE-4901-BF77-061226316B41}" type="slidenum">
              <a:rPr kumimoji="1" lang="ja-JP" altLang="en-US" smtClean="0"/>
              <a:t>‹#›</a:t>
            </a:fld>
            <a:endParaRPr kumimoji="1" lang="ja-JP" altLang="en-US"/>
          </a:p>
        </p:txBody>
      </p:sp>
    </p:spTree>
    <p:extLst>
      <p:ext uri="{BB962C8B-B14F-4D97-AF65-F5344CB8AC3E}">
        <p14:creationId xmlns:p14="http://schemas.microsoft.com/office/powerpoint/2010/main" val="2276991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13E4ED9-2F7B-434B-BAD8-A63A9423C848}" type="datetimeFigureOut">
              <a:rPr kumimoji="1" lang="ja-JP" altLang="en-US" smtClean="0"/>
              <a:t>2024/2/14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FECFE7-98DE-4901-BF77-061226316B41}" type="slidenum">
              <a:rPr kumimoji="1" lang="ja-JP" altLang="en-US" smtClean="0"/>
              <a:t>‹#›</a:t>
            </a:fld>
            <a:endParaRPr kumimoji="1" lang="ja-JP" altLang="en-US"/>
          </a:p>
        </p:txBody>
      </p:sp>
    </p:spTree>
    <p:extLst>
      <p:ext uri="{BB962C8B-B14F-4D97-AF65-F5344CB8AC3E}">
        <p14:creationId xmlns:p14="http://schemas.microsoft.com/office/powerpoint/2010/main" val="3554938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13E4ED9-2F7B-434B-BAD8-A63A9423C848}" type="datetimeFigureOut">
              <a:rPr kumimoji="1" lang="ja-JP" altLang="en-US" smtClean="0"/>
              <a:t>2024/2/14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EFECFE7-98DE-4901-BF77-061226316B41}" type="slidenum">
              <a:rPr kumimoji="1" lang="ja-JP" altLang="en-US" smtClean="0"/>
              <a:t>‹#›</a:t>
            </a:fld>
            <a:endParaRPr kumimoji="1" lang="ja-JP" altLang="en-US"/>
          </a:p>
        </p:txBody>
      </p:sp>
    </p:spTree>
    <p:extLst>
      <p:ext uri="{BB962C8B-B14F-4D97-AF65-F5344CB8AC3E}">
        <p14:creationId xmlns:p14="http://schemas.microsoft.com/office/powerpoint/2010/main" val="257960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13E4ED9-2F7B-434B-BAD8-A63A9423C848}" type="datetimeFigureOut">
              <a:rPr kumimoji="1" lang="ja-JP" altLang="en-US" smtClean="0"/>
              <a:t>2024/2/14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EFECFE7-98DE-4901-BF77-061226316B41}" type="slidenum">
              <a:rPr kumimoji="1" lang="ja-JP" altLang="en-US" smtClean="0"/>
              <a:t>‹#›</a:t>
            </a:fld>
            <a:endParaRPr kumimoji="1" lang="ja-JP" altLang="en-US"/>
          </a:p>
        </p:txBody>
      </p:sp>
    </p:spTree>
    <p:extLst>
      <p:ext uri="{BB962C8B-B14F-4D97-AF65-F5344CB8AC3E}">
        <p14:creationId xmlns:p14="http://schemas.microsoft.com/office/powerpoint/2010/main" val="2930972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3E4ED9-2F7B-434B-BAD8-A63A9423C848}" type="datetimeFigureOut">
              <a:rPr kumimoji="1" lang="ja-JP" altLang="en-US" smtClean="0"/>
              <a:t>2024/2/14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EFECFE7-98DE-4901-BF77-061226316B41}" type="slidenum">
              <a:rPr kumimoji="1" lang="ja-JP" altLang="en-US" smtClean="0"/>
              <a:t>‹#›</a:t>
            </a:fld>
            <a:endParaRPr kumimoji="1" lang="ja-JP" altLang="en-US"/>
          </a:p>
        </p:txBody>
      </p:sp>
    </p:spTree>
    <p:extLst>
      <p:ext uri="{BB962C8B-B14F-4D97-AF65-F5344CB8AC3E}">
        <p14:creationId xmlns:p14="http://schemas.microsoft.com/office/powerpoint/2010/main" val="706794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13E4ED9-2F7B-434B-BAD8-A63A9423C848}" type="datetimeFigureOut">
              <a:rPr kumimoji="1" lang="ja-JP" altLang="en-US" smtClean="0"/>
              <a:t>2024/2/14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FECFE7-98DE-4901-BF77-061226316B41}" type="slidenum">
              <a:rPr kumimoji="1" lang="ja-JP" altLang="en-US" smtClean="0"/>
              <a:t>‹#›</a:t>
            </a:fld>
            <a:endParaRPr kumimoji="1" lang="ja-JP" altLang="en-US"/>
          </a:p>
        </p:txBody>
      </p:sp>
    </p:spTree>
    <p:extLst>
      <p:ext uri="{BB962C8B-B14F-4D97-AF65-F5344CB8AC3E}">
        <p14:creationId xmlns:p14="http://schemas.microsoft.com/office/powerpoint/2010/main" val="3060014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13E4ED9-2F7B-434B-BAD8-A63A9423C848}" type="datetimeFigureOut">
              <a:rPr kumimoji="1" lang="ja-JP" altLang="en-US" smtClean="0"/>
              <a:t>2024/2/14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FECFE7-98DE-4901-BF77-061226316B41}" type="slidenum">
              <a:rPr kumimoji="1" lang="ja-JP" altLang="en-US" smtClean="0"/>
              <a:t>‹#›</a:t>
            </a:fld>
            <a:endParaRPr kumimoji="1" lang="ja-JP" altLang="en-US"/>
          </a:p>
        </p:txBody>
      </p:sp>
    </p:spTree>
    <p:extLst>
      <p:ext uri="{BB962C8B-B14F-4D97-AF65-F5344CB8AC3E}">
        <p14:creationId xmlns:p14="http://schemas.microsoft.com/office/powerpoint/2010/main" val="159840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13E4ED9-2F7B-434B-BAD8-A63A9423C848}" type="datetimeFigureOut">
              <a:rPr kumimoji="1" lang="ja-JP" altLang="en-US" smtClean="0"/>
              <a:t>2024/2/14</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9EFECFE7-98DE-4901-BF77-061226316B41}" type="slidenum">
              <a:rPr kumimoji="1" lang="ja-JP" altLang="en-US" smtClean="0"/>
              <a:t>‹#›</a:t>
            </a:fld>
            <a:endParaRPr kumimoji="1" lang="ja-JP" altLang="en-US"/>
          </a:p>
        </p:txBody>
      </p:sp>
    </p:spTree>
    <p:extLst>
      <p:ext uri="{BB962C8B-B14F-4D97-AF65-F5344CB8AC3E}">
        <p14:creationId xmlns:p14="http://schemas.microsoft.com/office/powerpoint/2010/main" val="52197893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kumimoji="1" sz="3600" kern="1200">
          <a:solidFill>
            <a:schemeClr val="accent1">
              <a:lumMod val="7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0721CFD-2C56-ADA4-C936-AB51E428AB41}"/>
              </a:ext>
            </a:extLst>
          </p:cNvPr>
          <p:cNvSpPr txBox="1"/>
          <p:nvPr/>
        </p:nvSpPr>
        <p:spPr>
          <a:xfrm>
            <a:off x="1566328" y="1346200"/>
            <a:ext cx="7165803" cy="3785652"/>
          </a:xfrm>
          <a:prstGeom prst="rect">
            <a:avLst/>
          </a:prstGeom>
          <a:noFill/>
        </p:spPr>
        <p:txBody>
          <a:bodyPr wrap="square" rtlCol="0">
            <a:spAutoFit/>
          </a:bodyPr>
          <a:lstStyle/>
          <a:p>
            <a:pPr algn="ctr"/>
            <a:r>
              <a:rPr kumimoji="1" lang="ja-JP" altLang="en-US" sz="4400" dirty="0"/>
              <a:t>最終意見陳述</a:t>
            </a:r>
            <a:endParaRPr kumimoji="1" lang="en-US" altLang="ja-JP" sz="4400" dirty="0"/>
          </a:p>
          <a:p>
            <a:pPr algn="ctr"/>
            <a:endParaRPr kumimoji="1" lang="en-US" altLang="ja-JP" sz="4000" dirty="0"/>
          </a:p>
          <a:p>
            <a:pPr algn="ctr"/>
            <a:endParaRPr kumimoji="1" lang="en-US" altLang="ja-JP" sz="4000" dirty="0"/>
          </a:p>
          <a:p>
            <a:pPr algn="ctr"/>
            <a:endParaRPr kumimoji="1" lang="en-US" altLang="ja-JP" sz="4000" dirty="0"/>
          </a:p>
          <a:p>
            <a:pPr algn="ctr"/>
            <a:endParaRPr kumimoji="1" lang="en-US" altLang="ja-JP" sz="4000" dirty="0"/>
          </a:p>
          <a:p>
            <a:pPr algn="ctr"/>
            <a:r>
              <a:rPr kumimoji="1" lang="ja-JP" altLang="en-US" sz="3200" dirty="0"/>
              <a:t>原告　土井　幹夫</a:t>
            </a:r>
          </a:p>
        </p:txBody>
      </p:sp>
    </p:spTree>
    <p:extLst>
      <p:ext uri="{BB962C8B-B14F-4D97-AF65-F5344CB8AC3E}">
        <p14:creationId xmlns:p14="http://schemas.microsoft.com/office/powerpoint/2010/main" val="1744426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772860-5B4A-B598-4243-FA33436F0640}"/>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F0B1EEBE-6A36-C719-762C-7AED3380CF88}"/>
              </a:ext>
            </a:extLst>
          </p:cNvPr>
          <p:cNvSpPr txBox="1"/>
          <p:nvPr/>
        </p:nvSpPr>
        <p:spPr>
          <a:xfrm>
            <a:off x="931333" y="316607"/>
            <a:ext cx="7865533" cy="584775"/>
          </a:xfrm>
          <a:prstGeom prst="rect">
            <a:avLst/>
          </a:prstGeom>
          <a:noFill/>
        </p:spPr>
        <p:txBody>
          <a:bodyPr wrap="square" rtlCol="0">
            <a:spAutoFit/>
          </a:bodyPr>
          <a:lstStyle/>
          <a:p>
            <a:r>
              <a:rPr lang="ja-JP" altLang="en-US" sz="3200" kern="0" dirty="0">
                <a:solidFill>
                  <a:schemeClr val="accent2"/>
                </a:solidFill>
                <a:latin typeface="HGP創英角ｺﾞｼｯｸUB" panose="020B0900000000000000" pitchFamily="50" charset="-128"/>
                <a:ea typeface="HGP創英角ｺﾞｼｯｸUB" panose="020B0900000000000000" pitchFamily="50" charset="-128"/>
              </a:rPr>
              <a:t>学童保育に求められること</a:t>
            </a:r>
            <a:endParaRPr lang="en-US" altLang="ja-JP" sz="3200" kern="0" dirty="0">
              <a:solidFill>
                <a:schemeClr val="accent2"/>
              </a:solidFill>
              <a:latin typeface="HGP創英角ｺﾞｼｯｸUB" panose="020B0900000000000000" pitchFamily="50" charset="-128"/>
              <a:ea typeface="HGP創英角ｺﾞｼｯｸUB" panose="020B0900000000000000" pitchFamily="50" charset="-128"/>
            </a:endParaRPr>
          </a:p>
        </p:txBody>
      </p:sp>
      <p:pic>
        <p:nvPicPr>
          <p:cNvPr id="10" name="図 9">
            <a:extLst>
              <a:ext uri="{FF2B5EF4-FFF2-40B4-BE49-F238E27FC236}">
                <a16:creationId xmlns:a16="http://schemas.microsoft.com/office/drawing/2014/main" id="{534172CD-29A5-B32D-BDA2-5D6720274E90}"/>
              </a:ext>
            </a:extLst>
          </p:cNvPr>
          <p:cNvPicPr>
            <a:picLocks noChangeAspect="1"/>
          </p:cNvPicPr>
          <p:nvPr/>
        </p:nvPicPr>
        <p:blipFill>
          <a:blip r:embed="rId3"/>
          <a:stretch>
            <a:fillRect/>
          </a:stretch>
        </p:blipFill>
        <p:spPr>
          <a:xfrm>
            <a:off x="4334826" y="1326291"/>
            <a:ext cx="6666959" cy="962515"/>
          </a:xfrm>
          <a:prstGeom prst="rect">
            <a:avLst/>
          </a:prstGeom>
        </p:spPr>
      </p:pic>
      <p:pic>
        <p:nvPicPr>
          <p:cNvPr id="13" name="図 12">
            <a:extLst>
              <a:ext uri="{FF2B5EF4-FFF2-40B4-BE49-F238E27FC236}">
                <a16:creationId xmlns:a16="http://schemas.microsoft.com/office/drawing/2014/main" id="{FC5D98EA-97EA-189A-BE57-FD13A8C39315}"/>
              </a:ext>
            </a:extLst>
          </p:cNvPr>
          <p:cNvPicPr>
            <a:picLocks noChangeAspect="1"/>
          </p:cNvPicPr>
          <p:nvPr/>
        </p:nvPicPr>
        <p:blipFill>
          <a:blip r:embed="rId4"/>
          <a:stretch>
            <a:fillRect/>
          </a:stretch>
        </p:blipFill>
        <p:spPr>
          <a:xfrm>
            <a:off x="463747" y="1201479"/>
            <a:ext cx="3776494" cy="2148276"/>
          </a:xfrm>
          <a:prstGeom prst="rect">
            <a:avLst/>
          </a:prstGeom>
        </p:spPr>
      </p:pic>
      <p:pic>
        <p:nvPicPr>
          <p:cNvPr id="15" name="図 14">
            <a:extLst>
              <a:ext uri="{FF2B5EF4-FFF2-40B4-BE49-F238E27FC236}">
                <a16:creationId xmlns:a16="http://schemas.microsoft.com/office/drawing/2014/main" id="{6A81B157-C503-7D43-C47E-9459E205C4B3}"/>
              </a:ext>
            </a:extLst>
          </p:cNvPr>
          <p:cNvPicPr>
            <a:picLocks noChangeAspect="1"/>
          </p:cNvPicPr>
          <p:nvPr/>
        </p:nvPicPr>
        <p:blipFill>
          <a:blip r:embed="rId5"/>
          <a:stretch>
            <a:fillRect/>
          </a:stretch>
        </p:blipFill>
        <p:spPr>
          <a:xfrm>
            <a:off x="595970" y="1233871"/>
            <a:ext cx="771525" cy="819150"/>
          </a:xfrm>
          <a:prstGeom prst="rect">
            <a:avLst/>
          </a:prstGeom>
        </p:spPr>
      </p:pic>
      <p:pic>
        <p:nvPicPr>
          <p:cNvPr id="17" name="図 16">
            <a:extLst>
              <a:ext uri="{FF2B5EF4-FFF2-40B4-BE49-F238E27FC236}">
                <a16:creationId xmlns:a16="http://schemas.microsoft.com/office/drawing/2014/main" id="{82502CF9-C5EA-8A54-FB4C-9F8F722DFACB}"/>
              </a:ext>
            </a:extLst>
          </p:cNvPr>
          <p:cNvPicPr>
            <a:picLocks noChangeAspect="1"/>
          </p:cNvPicPr>
          <p:nvPr/>
        </p:nvPicPr>
        <p:blipFill>
          <a:blip r:embed="rId6"/>
          <a:stretch>
            <a:fillRect/>
          </a:stretch>
        </p:blipFill>
        <p:spPr>
          <a:xfrm>
            <a:off x="557661" y="3482487"/>
            <a:ext cx="3682579" cy="530977"/>
          </a:xfrm>
          <a:prstGeom prst="rect">
            <a:avLst/>
          </a:prstGeom>
        </p:spPr>
      </p:pic>
      <p:pic>
        <p:nvPicPr>
          <p:cNvPr id="19" name="図 18">
            <a:extLst>
              <a:ext uri="{FF2B5EF4-FFF2-40B4-BE49-F238E27FC236}">
                <a16:creationId xmlns:a16="http://schemas.microsoft.com/office/drawing/2014/main" id="{5BD92623-6151-60BB-742C-BAEDDF6A8DEB}"/>
              </a:ext>
            </a:extLst>
          </p:cNvPr>
          <p:cNvPicPr>
            <a:picLocks noChangeAspect="1"/>
          </p:cNvPicPr>
          <p:nvPr/>
        </p:nvPicPr>
        <p:blipFill>
          <a:blip r:embed="rId7"/>
          <a:stretch>
            <a:fillRect/>
          </a:stretch>
        </p:blipFill>
        <p:spPr>
          <a:xfrm>
            <a:off x="578927" y="4072324"/>
            <a:ext cx="10976934" cy="2052026"/>
          </a:xfrm>
          <a:prstGeom prst="rect">
            <a:avLst/>
          </a:prstGeom>
        </p:spPr>
      </p:pic>
      <p:cxnSp>
        <p:nvCxnSpPr>
          <p:cNvPr id="21" name="直線コネクタ 20">
            <a:extLst>
              <a:ext uri="{FF2B5EF4-FFF2-40B4-BE49-F238E27FC236}">
                <a16:creationId xmlns:a16="http://schemas.microsoft.com/office/drawing/2014/main" id="{DFB8544D-EAB2-4142-EF0A-59FFA7364044}"/>
              </a:ext>
            </a:extLst>
          </p:cNvPr>
          <p:cNvCxnSpPr/>
          <p:nvPr/>
        </p:nvCxnSpPr>
        <p:spPr>
          <a:xfrm>
            <a:off x="9548037" y="4486936"/>
            <a:ext cx="1881963" cy="0"/>
          </a:xfrm>
          <a:prstGeom prst="line">
            <a:avLst/>
          </a:prstGeom>
          <a:ln w="539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BB1B3770-52BB-3B22-1FF6-164B2651F558}"/>
              </a:ext>
            </a:extLst>
          </p:cNvPr>
          <p:cNvCxnSpPr/>
          <p:nvPr/>
        </p:nvCxnSpPr>
        <p:spPr>
          <a:xfrm>
            <a:off x="630577" y="5000846"/>
            <a:ext cx="6497046" cy="0"/>
          </a:xfrm>
          <a:prstGeom prst="line">
            <a:avLst/>
          </a:prstGeom>
          <a:ln w="539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3824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AA8DD9-EC47-51E8-BCA9-468D3F71291F}"/>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5E70DC6-41EF-9BD4-A477-0BCA5AFCF4B5}"/>
              </a:ext>
            </a:extLst>
          </p:cNvPr>
          <p:cNvSpPr txBox="1"/>
          <p:nvPr/>
        </p:nvSpPr>
        <p:spPr>
          <a:xfrm>
            <a:off x="931333" y="316607"/>
            <a:ext cx="7865533" cy="584775"/>
          </a:xfrm>
          <a:prstGeom prst="rect">
            <a:avLst/>
          </a:prstGeom>
          <a:noFill/>
        </p:spPr>
        <p:txBody>
          <a:bodyPr wrap="square" rtlCol="0">
            <a:spAutoFit/>
          </a:bodyPr>
          <a:lstStyle/>
          <a:p>
            <a:r>
              <a:rPr lang="ja-JP" altLang="en-US" sz="3200" kern="0" dirty="0">
                <a:solidFill>
                  <a:schemeClr val="accent2"/>
                </a:solidFill>
                <a:latin typeface="HGP創英角ｺﾞｼｯｸUB" panose="020B0900000000000000" pitchFamily="50" charset="-128"/>
                <a:ea typeface="HGP創英角ｺﾞｼｯｸUB" panose="020B0900000000000000" pitchFamily="50" charset="-128"/>
              </a:rPr>
              <a:t>最後に</a:t>
            </a:r>
            <a:endParaRPr lang="en-US" altLang="ja-JP" sz="3200" kern="0" dirty="0">
              <a:solidFill>
                <a:schemeClr val="accent2"/>
              </a:solidFill>
              <a:latin typeface="HGP創英角ｺﾞｼｯｸUB" panose="020B0900000000000000" pitchFamily="50" charset="-128"/>
              <a:ea typeface="HGP創英角ｺﾞｼｯｸUB" panose="020B0900000000000000" pitchFamily="50" charset="-128"/>
            </a:endParaRPr>
          </a:p>
        </p:txBody>
      </p:sp>
      <p:sp>
        <p:nvSpPr>
          <p:cNvPr id="11" name="テキスト ボックス 10">
            <a:extLst>
              <a:ext uri="{FF2B5EF4-FFF2-40B4-BE49-F238E27FC236}">
                <a16:creationId xmlns:a16="http://schemas.microsoft.com/office/drawing/2014/main" id="{AEB2F58E-9A73-C642-AAF4-042BAAE667D5}"/>
              </a:ext>
            </a:extLst>
          </p:cNvPr>
          <p:cNvSpPr txBox="1"/>
          <p:nvPr/>
        </p:nvSpPr>
        <p:spPr>
          <a:xfrm>
            <a:off x="878167" y="1014616"/>
            <a:ext cx="9669331" cy="1200329"/>
          </a:xfrm>
          <a:prstGeom prst="rect">
            <a:avLst/>
          </a:prstGeom>
          <a:noFill/>
        </p:spPr>
        <p:txBody>
          <a:bodyPr wrap="square" rtlCol="0">
            <a:spAutoFit/>
          </a:bodyPr>
          <a:lstStyle/>
          <a:p>
            <a:r>
              <a:rPr kumimoji="1" lang="ja-JP" altLang="en-US" sz="2400" dirty="0"/>
              <a:t>長男の入学以来、２５年間に渡り春日部市の学童保育に関わってきた。</a:t>
            </a:r>
            <a:endParaRPr kumimoji="1" lang="en-US" altLang="ja-JP" sz="2400" dirty="0"/>
          </a:p>
          <a:p>
            <a:r>
              <a:rPr kumimoji="1" lang="ja-JP" altLang="en-US" sz="2400" dirty="0"/>
              <a:t>かつては、児童５１名以上では３人、</a:t>
            </a:r>
            <a:endParaRPr kumimoji="1" lang="en-US" altLang="ja-JP" sz="2400" dirty="0"/>
          </a:p>
          <a:p>
            <a:r>
              <a:rPr kumimoji="1" lang="ja-JP" altLang="en-US" sz="2400" dirty="0"/>
              <a:t>７６名以上では４人の常勤支援員がいた！</a:t>
            </a:r>
            <a:endParaRPr kumimoji="1" lang="en-US" altLang="ja-JP" sz="2400" dirty="0"/>
          </a:p>
        </p:txBody>
      </p:sp>
      <p:sp>
        <p:nvSpPr>
          <p:cNvPr id="2" name="矢印: 下 1">
            <a:extLst>
              <a:ext uri="{FF2B5EF4-FFF2-40B4-BE49-F238E27FC236}">
                <a16:creationId xmlns:a16="http://schemas.microsoft.com/office/drawing/2014/main" id="{C9CED10E-1F8F-86CB-6731-458FB1F42592}"/>
              </a:ext>
            </a:extLst>
          </p:cNvPr>
          <p:cNvSpPr/>
          <p:nvPr/>
        </p:nvSpPr>
        <p:spPr>
          <a:xfrm>
            <a:off x="3530009" y="2206087"/>
            <a:ext cx="457200" cy="417056"/>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92ED2C8A-A609-E731-82D4-02B1FD361876}"/>
              </a:ext>
            </a:extLst>
          </p:cNvPr>
          <p:cNvSpPr txBox="1"/>
          <p:nvPr/>
        </p:nvSpPr>
        <p:spPr>
          <a:xfrm>
            <a:off x="931333" y="2677425"/>
            <a:ext cx="8350890" cy="523220"/>
          </a:xfrm>
          <a:prstGeom prst="rect">
            <a:avLst/>
          </a:prstGeom>
          <a:noFill/>
        </p:spPr>
        <p:txBody>
          <a:bodyPr wrap="square" rtlCol="0">
            <a:spAutoFit/>
          </a:bodyPr>
          <a:lstStyle/>
          <a:p>
            <a:r>
              <a:rPr kumimoji="1" lang="ja-JP" altLang="en-US" sz="2800" b="1" dirty="0">
                <a:solidFill>
                  <a:srgbClr val="C00000"/>
                </a:solidFill>
              </a:rPr>
              <a:t>現在：７０名のクラブでも常勤１人のところも</a:t>
            </a:r>
          </a:p>
        </p:txBody>
      </p:sp>
      <p:sp>
        <p:nvSpPr>
          <p:cNvPr id="12" name="テキスト ボックス 11">
            <a:extLst>
              <a:ext uri="{FF2B5EF4-FFF2-40B4-BE49-F238E27FC236}">
                <a16:creationId xmlns:a16="http://schemas.microsoft.com/office/drawing/2014/main" id="{229DEA2D-60FB-0DB1-581C-1F8371825A9E}"/>
              </a:ext>
            </a:extLst>
          </p:cNvPr>
          <p:cNvSpPr txBox="1"/>
          <p:nvPr/>
        </p:nvSpPr>
        <p:spPr>
          <a:xfrm>
            <a:off x="946295" y="3230507"/>
            <a:ext cx="9601203" cy="1200329"/>
          </a:xfrm>
          <a:prstGeom prst="rect">
            <a:avLst/>
          </a:prstGeom>
          <a:noFill/>
        </p:spPr>
        <p:txBody>
          <a:bodyPr wrap="square" rtlCol="0">
            <a:spAutoFit/>
          </a:bodyPr>
          <a:lstStyle/>
          <a:p>
            <a:r>
              <a:rPr kumimoji="1" lang="ja-JP" altLang="en-US" sz="2400" dirty="0"/>
              <a:t>＜子ども未来部次長の約束＞</a:t>
            </a:r>
            <a:endParaRPr kumimoji="1" lang="en-US" altLang="ja-JP" sz="2400" dirty="0"/>
          </a:p>
          <a:p>
            <a:r>
              <a:rPr kumimoji="1" lang="ja-JP" altLang="en-US" sz="2400" dirty="0"/>
              <a:t>　　常勤複数配置を実現（欠員の解消）</a:t>
            </a:r>
            <a:endParaRPr kumimoji="1" lang="en-US" altLang="ja-JP" sz="2400" dirty="0"/>
          </a:p>
          <a:p>
            <a:r>
              <a:rPr kumimoji="1" lang="ja-JP" altLang="en-US" sz="2400" dirty="0"/>
              <a:t>　　８時間毎日勤務するのが常勤</a:t>
            </a:r>
            <a:endParaRPr kumimoji="1" lang="en-US" altLang="ja-JP" sz="2400" dirty="0"/>
          </a:p>
        </p:txBody>
      </p:sp>
      <p:sp>
        <p:nvSpPr>
          <p:cNvPr id="14" name="吹き出し: 四角形 13">
            <a:extLst>
              <a:ext uri="{FF2B5EF4-FFF2-40B4-BE49-F238E27FC236}">
                <a16:creationId xmlns:a16="http://schemas.microsoft.com/office/drawing/2014/main" id="{81148DE2-9DED-118C-EBA8-040A89590CE0}"/>
              </a:ext>
            </a:extLst>
          </p:cNvPr>
          <p:cNvSpPr/>
          <p:nvPr/>
        </p:nvSpPr>
        <p:spPr>
          <a:xfrm>
            <a:off x="8591107" y="1496070"/>
            <a:ext cx="2722726" cy="1095245"/>
          </a:xfrm>
          <a:prstGeom prst="wedgeRectCallout">
            <a:avLst>
              <a:gd name="adj1" fmla="val -49340"/>
              <a:gd name="adj2" fmla="val 84828"/>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明確な保育環境の悪化</a:t>
            </a:r>
          </a:p>
        </p:txBody>
      </p:sp>
      <p:sp>
        <p:nvSpPr>
          <p:cNvPr id="3" name="矢印: 右 2">
            <a:extLst>
              <a:ext uri="{FF2B5EF4-FFF2-40B4-BE49-F238E27FC236}">
                <a16:creationId xmlns:a16="http://schemas.microsoft.com/office/drawing/2014/main" id="{2211F9B6-9B68-3060-D055-00DC11F7D253}"/>
              </a:ext>
            </a:extLst>
          </p:cNvPr>
          <p:cNvSpPr/>
          <p:nvPr/>
        </p:nvSpPr>
        <p:spPr>
          <a:xfrm>
            <a:off x="2833579" y="4508479"/>
            <a:ext cx="550334" cy="21166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980ACF52-AC9B-21BB-4076-A2F340061BD4}"/>
              </a:ext>
            </a:extLst>
          </p:cNvPr>
          <p:cNvSpPr txBox="1"/>
          <p:nvPr/>
        </p:nvSpPr>
        <p:spPr>
          <a:xfrm>
            <a:off x="3451544" y="4384139"/>
            <a:ext cx="3310467" cy="461665"/>
          </a:xfrm>
          <a:prstGeom prst="rect">
            <a:avLst/>
          </a:prstGeom>
          <a:noFill/>
        </p:spPr>
        <p:txBody>
          <a:bodyPr wrap="square" rtlCol="0">
            <a:spAutoFit/>
          </a:bodyPr>
          <a:lstStyle/>
          <a:p>
            <a:r>
              <a:rPr kumimoji="1" lang="ja-JP" altLang="en-US" sz="2400" b="1" dirty="0">
                <a:solidFill>
                  <a:srgbClr val="C00000"/>
                </a:solidFill>
              </a:rPr>
              <a:t>守られないまま放置？</a:t>
            </a:r>
          </a:p>
        </p:txBody>
      </p:sp>
      <p:sp>
        <p:nvSpPr>
          <p:cNvPr id="6" name="テキスト ボックス 5">
            <a:extLst>
              <a:ext uri="{FF2B5EF4-FFF2-40B4-BE49-F238E27FC236}">
                <a16:creationId xmlns:a16="http://schemas.microsoft.com/office/drawing/2014/main" id="{AA416B94-84FD-23D9-994C-12023857454B}"/>
              </a:ext>
            </a:extLst>
          </p:cNvPr>
          <p:cNvSpPr txBox="1"/>
          <p:nvPr/>
        </p:nvSpPr>
        <p:spPr>
          <a:xfrm>
            <a:off x="1691550" y="4908485"/>
            <a:ext cx="4645444" cy="830997"/>
          </a:xfrm>
          <a:prstGeom prst="rect">
            <a:avLst/>
          </a:prstGeom>
          <a:solidFill>
            <a:srgbClr val="FFFF00"/>
          </a:solidFill>
          <a:ln>
            <a:solidFill>
              <a:schemeClr val="tx1"/>
            </a:solidFill>
          </a:ln>
        </p:spPr>
        <p:txBody>
          <a:bodyPr wrap="square" rtlCol="0">
            <a:spAutoFit/>
          </a:bodyPr>
          <a:lstStyle/>
          <a:p>
            <a:r>
              <a:rPr kumimoji="1" lang="ja-JP" altLang="en-US" sz="2400" b="1" dirty="0"/>
              <a:t>行政を信じられない！</a:t>
            </a:r>
            <a:endParaRPr kumimoji="1" lang="en-US" altLang="ja-JP" sz="2400" b="1" dirty="0"/>
          </a:p>
          <a:p>
            <a:r>
              <a:rPr kumimoji="1" lang="ja-JP" altLang="en-US" sz="2400" b="1" dirty="0"/>
              <a:t>安心して子供を預けられない！</a:t>
            </a:r>
          </a:p>
        </p:txBody>
      </p:sp>
      <p:sp>
        <p:nvSpPr>
          <p:cNvPr id="7" name="テキスト ボックス 6">
            <a:extLst>
              <a:ext uri="{FF2B5EF4-FFF2-40B4-BE49-F238E27FC236}">
                <a16:creationId xmlns:a16="http://schemas.microsoft.com/office/drawing/2014/main" id="{C75B8A60-1BE9-5687-E8E5-F6E26B3D6836}"/>
              </a:ext>
            </a:extLst>
          </p:cNvPr>
          <p:cNvSpPr txBox="1"/>
          <p:nvPr/>
        </p:nvSpPr>
        <p:spPr>
          <a:xfrm>
            <a:off x="804333" y="5909729"/>
            <a:ext cx="1896534" cy="400110"/>
          </a:xfrm>
          <a:prstGeom prst="rect">
            <a:avLst/>
          </a:prstGeom>
          <a:noFill/>
        </p:spPr>
        <p:txBody>
          <a:bodyPr wrap="square" rtlCol="0">
            <a:spAutoFit/>
          </a:bodyPr>
          <a:lstStyle/>
          <a:p>
            <a:r>
              <a:rPr kumimoji="1" lang="ja-JP" altLang="en-US" sz="2000" dirty="0"/>
              <a:t>裁判を通じて、</a:t>
            </a:r>
          </a:p>
        </p:txBody>
      </p:sp>
      <p:sp>
        <p:nvSpPr>
          <p:cNvPr id="13" name="正方形/長方形 12">
            <a:extLst>
              <a:ext uri="{FF2B5EF4-FFF2-40B4-BE49-F238E27FC236}">
                <a16:creationId xmlns:a16="http://schemas.microsoft.com/office/drawing/2014/main" id="{FC45270C-2521-6F3D-3D55-6F731609B070}"/>
              </a:ext>
            </a:extLst>
          </p:cNvPr>
          <p:cNvSpPr/>
          <p:nvPr/>
        </p:nvSpPr>
        <p:spPr>
          <a:xfrm>
            <a:off x="2706120" y="5852965"/>
            <a:ext cx="5570756" cy="954107"/>
          </a:xfrm>
          <a:prstGeom prst="rect">
            <a:avLst/>
          </a:prstGeom>
          <a:noFill/>
        </p:spPr>
        <p:txBody>
          <a:bodyPr wrap="none" lIns="91440" tIns="45720" rIns="91440" bIns="45720">
            <a:spAutoFit/>
          </a:bodyPr>
          <a:lstStyle/>
          <a:p>
            <a:r>
              <a:rPr lang="ja-JP" altLang="en-US" sz="2800" b="1" cap="none" spc="0" dirty="0">
                <a:ln w="12700">
                  <a:solidFill>
                    <a:schemeClr val="accent1"/>
                  </a:solidFill>
                  <a:prstDash val="solid"/>
                </a:ln>
                <a:solidFill>
                  <a:schemeClr val="accent1">
                    <a:lumMod val="50000"/>
                  </a:schemeClr>
                </a:solidFill>
                <a:effectLst>
                  <a:outerShdw dist="38100" dir="2640000" algn="bl" rotWithShape="0">
                    <a:schemeClr val="accent1"/>
                  </a:outerShdw>
                </a:effectLst>
              </a:rPr>
              <a:t>心から安心して子供を預けられる</a:t>
            </a:r>
            <a:endParaRPr lang="en-US" altLang="ja-JP" sz="2800" b="1" cap="none" spc="0" dirty="0">
              <a:ln w="12700">
                <a:solidFill>
                  <a:schemeClr val="accent1"/>
                </a:solidFill>
                <a:prstDash val="solid"/>
              </a:ln>
              <a:solidFill>
                <a:schemeClr val="accent1">
                  <a:lumMod val="50000"/>
                </a:schemeClr>
              </a:solidFill>
              <a:effectLst>
                <a:outerShdw dist="38100" dir="2640000" algn="bl" rotWithShape="0">
                  <a:schemeClr val="accent1"/>
                </a:outerShdw>
              </a:effectLst>
            </a:endParaRPr>
          </a:p>
          <a:p>
            <a:r>
              <a:rPr lang="ja-JP" altLang="en-US" sz="2800" b="1" cap="none" spc="0" dirty="0">
                <a:ln w="12700">
                  <a:solidFill>
                    <a:schemeClr val="accent1"/>
                  </a:solidFill>
                  <a:prstDash val="solid"/>
                </a:ln>
                <a:solidFill>
                  <a:schemeClr val="accent1">
                    <a:lumMod val="50000"/>
                  </a:schemeClr>
                </a:solidFill>
                <a:effectLst>
                  <a:outerShdw dist="38100" dir="2640000" algn="bl" rotWithShape="0">
                    <a:schemeClr val="accent1"/>
                  </a:outerShdw>
                </a:effectLst>
              </a:rPr>
              <a:t>学童が実現する事を期待</a:t>
            </a:r>
          </a:p>
        </p:txBody>
      </p:sp>
    </p:spTree>
    <p:extLst>
      <p:ext uri="{BB962C8B-B14F-4D97-AF65-F5344CB8AC3E}">
        <p14:creationId xmlns:p14="http://schemas.microsoft.com/office/powerpoint/2010/main" val="1887690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left)">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wipe(left)">
                                      <p:cBhvr>
                                        <p:cTn id="12" dur="500"/>
                                        <p:tgtEl>
                                          <p:spTgt spid="11">
                                            <p:txEl>
                                              <p:pRg st="1" end="1"/>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animEffect transition="in" filter="wipe(left)">
                                      <p:cBhvr>
                                        <p:cTn id="15" dur="500"/>
                                        <p:tgtEl>
                                          <p:spTgt spid="11">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wipe(up)">
                                      <p:cBhvr>
                                        <p:cTn id="20" dur="500"/>
                                        <p:tgtEl>
                                          <p:spTgt spid="2"/>
                                        </p:tgtEl>
                                      </p:cBhvr>
                                    </p:animEffect>
                                  </p:childTnLst>
                                </p:cTn>
                              </p:par>
                              <p:par>
                                <p:cTn id="21" presetID="22" presetClass="entr" presetSubtype="1"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up)">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left)">
                                      <p:cBhvr>
                                        <p:cTn id="28" dur="5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12">
                                            <p:txEl>
                                              <p:pRg st="0" end="0"/>
                                            </p:txEl>
                                          </p:spTgt>
                                        </p:tgtEl>
                                        <p:attrNameLst>
                                          <p:attrName>style.visibility</p:attrName>
                                        </p:attrNameLst>
                                      </p:cBhvr>
                                      <p:to>
                                        <p:strVal val="visible"/>
                                      </p:to>
                                    </p:set>
                                    <p:animEffect transition="in" filter="wipe(left)">
                                      <p:cBhvr>
                                        <p:cTn id="33" dur="500"/>
                                        <p:tgtEl>
                                          <p:spTgt spid="12">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12">
                                            <p:txEl>
                                              <p:pRg st="1" end="1"/>
                                            </p:txEl>
                                          </p:spTgt>
                                        </p:tgtEl>
                                        <p:attrNameLst>
                                          <p:attrName>style.visibility</p:attrName>
                                        </p:attrNameLst>
                                      </p:cBhvr>
                                      <p:to>
                                        <p:strVal val="visible"/>
                                      </p:to>
                                    </p:set>
                                    <p:animEffect transition="in" filter="wipe(left)">
                                      <p:cBhvr>
                                        <p:cTn id="38" dur="500"/>
                                        <p:tgtEl>
                                          <p:spTgt spid="12">
                                            <p:txEl>
                                              <p:pRg st="1" end="1"/>
                                            </p:txEl>
                                          </p:spTgt>
                                        </p:tgtEl>
                                      </p:cBhvr>
                                    </p:animEffect>
                                  </p:childTnLst>
                                </p:cTn>
                              </p:par>
                              <p:par>
                                <p:cTn id="39" presetID="22" presetClass="entr" presetSubtype="8" fill="hold" nodeType="withEffect">
                                  <p:stCondLst>
                                    <p:cond delay="0"/>
                                  </p:stCondLst>
                                  <p:childTnLst>
                                    <p:set>
                                      <p:cBhvr>
                                        <p:cTn id="40" dur="1" fill="hold">
                                          <p:stCondLst>
                                            <p:cond delay="0"/>
                                          </p:stCondLst>
                                        </p:cTn>
                                        <p:tgtEl>
                                          <p:spTgt spid="12">
                                            <p:txEl>
                                              <p:pRg st="2" end="2"/>
                                            </p:txEl>
                                          </p:spTgt>
                                        </p:tgtEl>
                                        <p:attrNameLst>
                                          <p:attrName>style.visibility</p:attrName>
                                        </p:attrNameLst>
                                      </p:cBhvr>
                                      <p:to>
                                        <p:strVal val="visible"/>
                                      </p:to>
                                    </p:set>
                                    <p:animEffect transition="in" filter="wipe(left)">
                                      <p:cBhvr>
                                        <p:cTn id="41" dur="500"/>
                                        <p:tgtEl>
                                          <p:spTgt spid="12">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3"/>
                                        </p:tgtEl>
                                        <p:attrNameLst>
                                          <p:attrName>style.visibility</p:attrName>
                                        </p:attrNameLst>
                                      </p:cBhvr>
                                      <p:to>
                                        <p:strVal val="visible"/>
                                      </p:to>
                                    </p:set>
                                    <p:animEffect transition="in" filter="wipe(left)">
                                      <p:cBhvr>
                                        <p:cTn id="46" dur="500"/>
                                        <p:tgtEl>
                                          <p:spTgt spid="3"/>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wipe(left)">
                                      <p:cBhvr>
                                        <p:cTn id="49" dur="500"/>
                                        <p:tgtEl>
                                          <p:spTgt spid="5"/>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6"/>
                                        </p:tgtEl>
                                        <p:attrNameLst>
                                          <p:attrName>style.visibility</p:attrName>
                                        </p:attrNameLst>
                                      </p:cBhvr>
                                      <p:to>
                                        <p:strVal val="visible"/>
                                      </p:to>
                                    </p:set>
                                    <p:animEffect transition="in" filter="wipe(left)">
                                      <p:cBhvr>
                                        <p:cTn id="54" dur="500"/>
                                        <p:tgtEl>
                                          <p:spTgt spid="6"/>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7"/>
                                        </p:tgtEl>
                                        <p:attrNameLst>
                                          <p:attrName>style.visibility</p:attrName>
                                        </p:attrNameLst>
                                      </p:cBhvr>
                                      <p:to>
                                        <p:strVal val="visible"/>
                                      </p:to>
                                    </p:set>
                                    <p:animEffect transition="in" filter="wipe(left)">
                                      <p:cBhvr>
                                        <p:cTn id="59" dur="500"/>
                                        <p:tgtEl>
                                          <p:spTgt spid="7"/>
                                        </p:tgtEl>
                                      </p:cBhvr>
                                    </p:animEffect>
                                  </p:childTnLst>
                                </p:cTn>
                              </p:par>
                              <p:par>
                                <p:cTn id="60" presetID="22" presetClass="entr" presetSubtype="8" fill="hold" grpId="0" nodeType="with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wipe(left)">
                                      <p:cBhvr>
                                        <p:cTn id="6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p:bldP spid="14" grpId="0" animBg="1"/>
      <p:bldP spid="3" grpId="0" animBg="1"/>
      <p:bldP spid="5" grpId="0"/>
      <p:bldP spid="6" grpId="0" animBg="1"/>
      <p:bldP spid="7"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514DD21D-2837-8BA3-A620-1B2C58AF88E0}"/>
              </a:ext>
            </a:extLst>
          </p:cNvPr>
          <p:cNvSpPr txBox="1"/>
          <p:nvPr/>
        </p:nvSpPr>
        <p:spPr>
          <a:xfrm>
            <a:off x="1380066" y="694263"/>
            <a:ext cx="7865533" cy="5253554"/>
          </a:xfrm>
          <a:prstGeom prst="rect">
            <a:avLst/>
          </a:prstGeom>
          <a:noFill/>
        </p:spPr>
        <p:txBody>
          <a:bodyPr wrap="square" rtlCol="0">
            <a:spAutoFit/>
          </a:bodyPr>
          <a:lstStyle/>
          <a:p>
            <a:r>
              <a:rPr lang="ja-JP" altLang="en-US" sz="3600" kern="0" dirty="0">
                <a:solidFill>
                  <a:schemeClr val="accent2"/>
                </a:solidFill>
                <a:latin typeface="HGP創英角ｺﾞｼｯｸUB" panose="020B0900000000000000" pitchFamily="50" charset="-128"/>
                <a:ea typeface="HGP創英角ｺﾞｼｯｸUB" panose="020B0900000000000000" pitchFamily="50" charset="-128"/>
              </a:rPr>
              <a:t>目次</a:t>
            </a:r>
            <a:endParaRPr lang="en-US" altLang="ja-JP" sz="3600" kern="0" dirty="0">
              <a:solidFill>
                <a:schemeClr val="accent2"/>
              </a:solidFill>
              <a:latin typeface="HGP創英角ｺﾞｼｯｸUB" panose="020B0900000000000000" pitchFamily="50" charset="-128"/>
              <a:ea typeface="HGP創英角ｺﾞｼｯｸUB" panose="020B0900000000000000" pitchFamily="50" charset="-128"/>
            </a:endParaRPr>
          </a:p>
          <a:p>
            <a:endParaRPr kumimoji="1" lang="en-US" altLang="ja-JP" sz="3600" kern="0" dirty="0">
              <a:solidFill>
                <a:schemeClr val="accent2"/>
              </a:solidFill>
              <a:latin typeface="HGP創英角ｺﾞｼｯｸUB" panose="020B0900000000000000" pitchFamily="50" charset="-128"/>
              <a:ea typeface="HGP創英角ｺﾞｼｯｸUB" panose="020B0900000000000000" pitchFamily="50" charset="-128"/>
            </a:endParaRPr>
          </a:p>
          <a:p>
            <a:pPr>
              <a:lnSpc>
                <a:spcPct val="150000"/>
              </a:lnSpc>
            </a:pPr>
            <a:r>
              <a:rPr kumimoji="1" lang="ja-JP" altLang="en-US" sz="3600" kern="0" dirty="0">
                <a:solidFill>
                  <a:schemeClr val="accent2"/>
                </a:solidFill>
                <a:latin typeface="HGP創英角ｺﾞｼｯｸUB" panose="020B0900000000000000" pitchFamily="50" charset="-128"/>
                <a:ea typeface="HGP創英角ｺﾞｼｯｸUB" panose="020B0900000000000000" pitchFamily="50" charset="-128"/>
              </a:rPr>
              <a:t>・春日部市の学童保育に起こった激変</a:t>
            </a:r>
            <a:endParaRPr kumimoji="1" lang="en-US" altLang="ja-JP" sz="3600" kern="0" dirty="0">
              <a:solidFill>
                <a:schemeClr val="accent2"/>
              </a:solidFill>
              <a:latin typeface="HGP創英角ｺﾞｼｯｸUB" panose="020B0900000000000000" pitchFamily="50" charset="-128"/>
              <a:ea typeface="HGP創英角ｺﾞｼｯｸUB" panose="020B0900000000000000" pitchFamily="50" charset="-128"/>
            </a:endParaRPr>
          </a:p>
          <a:p>
            <a:pPr>
              <a:lnSpc>
                <a:spcPct val="150000"/>
              </a:lnSpc>
            </a:pPr>
            <a:r>
              <a:rPr kumimoji="1" lang="ja-JP" altLang="en-US" sz="3600" kern="0" dirty="0">
                <a:solidFill>
                  <a:schemeClr val="accent2"/>
                </a:solidFill>
                <a:latin typeface="HGP創英角ｺﾞｼｯｸUB" panose="020B0900000000000000" pitchFamily="50" charset="-128"/>
                <a:ea typeface="HGP創英角ｺﾞｼｯｸUB" panose="020B0900000000000000" pitchFamily="50" charset="-128"/>
              </a:rPr>
              <a:t>・常勤支援員複数配置の約束</a:t>
            </a:r>
            <a:endParaRPr kumimoji="1" lang="en-US" altLang="ja-JP" sz="3600" kern="0" dirty="0">
              <a:solidFill>
                <a:schemeClr val="accent2"/>
              </a:solidFill>
              <a:latin typeface="HGP創英角ｺﾞｼｯｸUB" panose="020B0900000000000000" pitchFamily="50" charset="-128"/>
              <a:ea typeface="HGP創英角ｺﾞｼｯｸUB" panose="020B0900000000000000" pitchFamily="50" charset="-128"/>
            </a:endParaRPr>
          </a:p>
          <a:p>
            <a:pPr>
              <a:lnSpc>
                <a:spcPct val="150000"/>
              </a:lnSpc>
            </a:pPr>
            <a:r>
              <a:rPr kumimoji="1" lang="ja-JP" altLang="en-US" sz="3600" kern="0" dirty="0">
                <a:solidFill>
                  <a:schemeClr val="accent2"/>
                </a:solidFill>
                <a:latin typeface="HGP創英角ｺﾞｼｯｸUB" panose="020B0900000000000000" pitchFamily="50" charset="-128"/>
                <a:ea typeface="HGP創英角ｺﾞｼｯｸUB" panose="020B0900000000000000" pitchFamily="50" charset="-128"/>
              </a:rPr>
              <a:t>・常勤支援員複数配置の必要性</a:t>
            </a:r>
            <a:endParaRPr kumimoji="1" lang="en-US" altLang="ja-JP" sz="3600" kern="0" dirty="0">
              <a:solidFill>
                <a:schemeClr val="accent2"/>
              </a:solidFill>
              <a:latin typeface="HGP創英角ｺﾞｼｯｸUB" panose="020B0900000000000000" pitchFamily="50" charset="-128"/>
              <a:ea typeface="HGP創英角ｺﾞｼｯｸUB" panose="020B0900000000000000" pitchFamily="50" charset="-128"/>
            </a:endParaRPr>
          </a:p>
          <a:p>
            <a:pPr>
              <a:lnSpc>
                <a:spcPct val="150000"/>
              </a:lnSpc>
            </a:pPr>
            <a:r>
              <a:rPr kumimoji="1" lang="ja-JP" altLang="en-US" sz="3600" kern="0" dirty="0">
                <a:solidFill>
                  <a:schemeClr val="accent2"/>
                </a:solidFill>
                <a:latin typeface="HGP創英角ｺﾞｼｯｸUB" panose="020B0900000000000000" pitchFamily="50" charset="-128"/>
                <a:ea typeface="HGP創英角ｺﾞｼｯｸUB" panose="020B0900000000000000" pitchFamily="50" charset="-128"/>
              </a:rPr>
              <a:t>・学童保育に求められること</a:t>
            </a:r>
            <a:endParaRPr kumimoji="1" lang="en-US" altLang="ja-JP" sz="3600" kern="0" dirty="0">
              <a:solidFill>
                <a:schemeClr val="accent2"/>
              </a:solidFill>
              <a:latin typeface="HGP創英角ｺﾞｼｯｸUB" panose="020B0900000000000000" pitchFamily="50" charset="-128"/>
              <a:ea typeface="HGP創英角ｺﾞｼｯｸUB" panose="020B0900000000000000" pitchFamily="50" charset="-128"/>
            </a:endParaRPr>
          </a:p>
          <a:p>
            <a:pPr>
              <a:lnSpc>
                <a:spcPct val="150000"/>
              </a:lnSpc>
            </a:pPr>
            <a:r>
              <a:rPr kumimoji="1" lang="ja-JP" altLang="en-US" sz="3600" kern="0" dirty="0">
                <a:solidFill>
                  <a:schemeClr val="accent2"/>
                </a:solidFill>
                <a:latin typeface="HGP創英角ｺﾞｼｯｸUB" panose="020B0900000000000000" pitchFamily="50" charset="-128"/>
                <a:ea typeface="HGP創英角ｺﾞｼｯｸUB" panose="020B0900000000000000" pitchFamily="50" charset="-128"/>
              </a:rPr>
              <a:t>・最後に</a:t>
            </a:r>
            <a:endParaRPr kumimoji="1" lang="ja-JP" altLang="en-US" sz="3600" dirty="0"/>
          </a:p>
        </p:txBody>
      </p:sp>
    </p:spTree>
    <p:extLst>
      <p:ext uri="{BB962C8B-B14F-4D97-AF65-F5344CB8AC3E}">
        <p14:creationId xmlns:p14="http://schemas.microsoft.com/office/powerpoint/2010/main" val="1024849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AB7E03AB-9F8C-FE28-7191-4B841B8AABCC}"/>
              </a:ext>
            </a:extLst>
          </p:cNvPr>
          <p:cNvSpPr txBox="1"/>
          <p:nvPr/>
        </p:nvSpPr>
        <p:spPr>
          <a:xfrm>
            <a:off x="931333" y="316606"/>
            <a:ext cx="7865533" cy="584775"/>
          </a:xfrm>
          <a:prstGeom prst="rect">
            <a:avLst/>
          </a:prstGeom>
          <a:noFill/>
        </p:spPr>
        <p:txBody>
          <a:bodyPr wrap="square" rtlCol="0">
            <a:spAutoFit/>
          </a:bodyPr>
          <a:lstStyle/>
          <a:p>
            <a:r>
              <a:rPr lang="ja-JP" altLang="en-US" sz="3200" kern="0" dirty="0">
                <a:solidFill>
                  <a:schemeClr val="accent2"/>
                </a:solidFill>
                <a:latin typeface="HGP創英角ｺﾞｼｯｸUB" panose="020B0900000000000000" pitchFamily="50" charset="-128"/>
                <a:ea typeface="HGP創英角ｺﾞｼｯｸUB" panose="020B0900000000000000" pitchFamily="50" charset="-128"/>
              </a:rPr>
              <a:t>春日部市の学童保育に起こった激変</a:t>
            </a:r>
            <a:endParaRPr lang="en-US" altLang="ja-JP" sz="3200" kern="0" dirty="0">
              <a:solidFill>
                <a:schemeClr val="accent2"/>
              </a:solidFill>
              <a:latin typeface="HGP創英角ｺﾞｼｯｸUB" panose="020B0900000000000000" pitchFamily="50" charset="-128"/>
              <a:ea typeface="HGP創英角ｺﾞｼｯｸUB" panose="020B0900000000000000" pitchFamily="50" charset="-128"/>
            </a:endParaRPr>
          </a:p>
        </p:txBody>
      </p:sp>
      <p:sp>
        <p:nvSpPr>
          <p:cNvPr id="6" name="テキスト ボックス 5">
            <a:extLst>
              <a:ext uri="{FF2B5EF4-FFF2-40B4-BE49-F238E27FC236}">
                <a16:creationId xmlns:a16="http://schemas.microsoft.com/office/drawing/2014/main" id="{6A528DDF-4EC9-6FBF-ACB3-67F152EF4185}"/>
              </a:ext>
            </a:extLst>
          </p:cNvPr>
          <p:cNvSpPr txBox="1"/>
          <p:nvPr/>
        </p:nvSpPr>
        <p:spPr>
          <a:xfrm>
            <a:off x="999066" y="1113742"/>
            <a:ext cx="5274734" cy="461665"/>
          </a:xfrm>
          <a:prstGeom prst="rect">
            <a:avLst/>
          </a:prstGeom>
          <a:noFill/>
        </p:spPr>
        <p:txBody>
          <a:bodyPr wrap="square" rtlCol="0">
            <a:spAutoFit/>
          </a:bodyPr>
          <a:lstStyle/>
          <a:p>
            <a:r>
              <a:rPr kumimoji="1" lang="ja-JP" altLang="en-US" sz="2400" dirty="0"/>
              <a:t>＜保護者から見た常勤と非常勤＞</a:t>
            </a:r>
          </a:p>
        </p:txBody>
      </p:sp>
      <p:sp>
        <p:nvSpPr>
          <p:cNvPr id="7" name="テキスト ボックス 6">
            <a:extLst>
              <a:ext uri="{FF2B5EF4-FFF2-40B4-BE49-F238E27FC236}">
                <a16:creationId xmlns:a16="http://schemas.microsoft.com/office/drawing/2014/main" id="{25C0D7AE-BF91-874C-843D-C89708F60BD6}"/>
              </a:ext>
            </a:extLst>
          </p:cNvPr>
          <p:cNvSpPr txBox="1"/>
          <p:nvPr/>
        </p:nvSpPr>
        <p:spPr>
          <a:xfrm>
            <a:off x="1100667" y="1769317"/>
            <a:ext cx="821266" cy="461665"/>
          </a:xfrm>
          <a:prstGeom prst="rect">
            <a:avLst/>
          </a:prstGeom>
          <a:noFill/>
          <a:ln>
            <a:solidFill>
              <a:schemeClr val="tx1"/>
            </a:solidFill>
          </a:ln>
        </p:spPr>
        <p:txBody>
          <a:bodyPr wrap="square" rtlCol="0">
            <a:spAutoFit/>
          </a:bodyPr>
          <a:lstStyle/>
          <a:p>
            <a:r>
              <a:rPr kumimoji="1" lang="ja-JP" altLang="en-US" sz="2400" dirty="0"/>
              <a:t>常勤</a:t>
            </a:r>
          </a:p>
        </p:txBody>
      </p:sp>
      <p:sp>
        <p:nvSpPr>
          <p:cNvPr id="10" name="矢印: 右 9">
            <a:extLst>
              <a:ext uri="{FF2B5EF4-FFF2-40B4-BE49-F238E27FC236}">
                <a16:creationId xmlns:a16="http://schemas.microsoft.com/office/drawing/2014/main" id="{4E143A39-4FD8-20FF-906D-24D54E8D59A8}"/>
              </a:ext>
            </a:extLst>
          </p:cNvPr>
          <p:cNvSpPr/>
          <p:nvPr/>
        </p:nvSpPr>
        <p:spPr>
          <a:xfrm>
            <a:off x="1921933" y="1921716"/>
            <a:ext cx="651146" cy="138223"/>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0FFD78B6-94B1-D4D6-9E2C-8B1EA75F0054}"/>
              </a:ext>
            </a:extLst>
          </p:cNvPr>
          <p:cNvSpPr txBox="1"/>
          <p:nvPr/>
        </p:nvSpPr>
        <p:spPr>
          <a:xfrm>
            <a:off x="2582143" y="1783490"/>
            <a:ext cx="821266" cy="461665"/>
          </a:xfrm>
          <a:prstGeom prst="rect">
            <a:avLst/>
          </a:prstGeom>
          <a:noFill/>
          <a:ln>
            <a:solidFill>
              <a:schemeClr val="tx1"/>
            </a:solidFill>
          </a:ln>
        </p:spPr>
        <p:txBody>
          <a:bodyPr wrap="square" rtlCol="0">
            <a:spAutoFit/>
          </a:bodyPr>
          <a:lstStyle/>
          <a:p>
            <a:r>
              <a:rPr kumimoji="1" lang="ja-JP" altLang="en-US" sz="2400" dirty="0"/>
              <a:t>先生</a:t>
            </a:r>
          </a:p>
        </p:txBody>
      </p:sp>
      <p:sp>
        <p:nvSpPr>
          <p:cNvPr id="12" name="テキスト ボックス 11">
            <a:extLst>
              <a:ext uri="{FF2B5EF4-FFF2-40B4-BE49-F238E27FC236}">
                <a16:creationId xmlns:a16="http://schemas.microsoft.com/office/drawing/2014/main" id="{B9398470-6080-5F54-ADCD-FBCBE79EAE35}"/>
              </a:ext>
            </a:extLst>
          </p:cNvPr>
          <p:cNvSpPr txBox="1"/>
          <p:nvPr/>
        </p:nvSpPr>
        <p:spPr>
          <a:xfrm>
            <a:off x="1097908" y="2804224"/>
            <a:ext cx="1139253" cy="461665"/>
          </a:xfrm>
          <a:prstGeom prst="rect">
            <a:avLst/>
          </a:prstGeom>
          <a:noFill/>
          <a:ln>
            <a:solidFill>
              <a:schemeClr val="tx1"/>
            </a:solidFill>
          </a:ln>
        </p:spPr>
        <p:txBody>
          <a:bodyPr wrap="square" rtlCol="0">
            <a:spAutoFit/>
          </a:bodyPr>
          <a:lstStyle/>
          <a:p>
            <a:r>
              <a:rPr kumimoji="1" lang="ja-JP" altLang="en-US" sz="2400" dirty="0"/>
              <a:t>非常勤</a:t>
            </a:r>
          </a:p>
        </p:txBody>
      </p:sp>
      <p:sp>
        <p:nvSpPr>
          <p:cNvPr id="13" name="矢印: 右 12">
            <a:extLst>
              <a:ext uri="{FF2B5EF4-FFF2-40B4-BE49-F238E27FC236}">
                <a16:creationId xmlns:a16="http://schemas.microsoft.com/office/drawing/2014/main" id="{325220A1-2F6C-5AD8-CE54-4C846DB629D7}"/>
              </a:ext>
            </a:extLst>
          </p:cNvPr>
          <p:cNvSpPr/>
          <p:nvPr/>
        </p:nvSpPr>
        <p:spPr>
          <a:xfrm>
            <a:off x="2238155" y="2956623"/>
            <a:ext cx="651146" cy="138223"/>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B3413436-B40C-A379-039E-E68142EA8964}"/>
              </a:ext>
            </a:extLst>
          </p:cNvPr>
          <p:cNvSpPr txBox="1"/>
          <p:nvPr/>
        </p:nvSpPr>
        <p:spPr>
          <a:xfrm>
            <a:off x="2898370" y="2818400"/>
            <a:ext cx="1741750" cy="461665"/>
          </a:xfrm>
          <a:prstGeom prst="rect">
            <a:avLst/>
          </a:prstGeom>
          <a:noFill/>
          <a:ln>
            <a:solidFill>
              <a:schemeClr val="tx1"/>
            </a:solidFill>
          </a:ln>
        </p:spPr>
        <p:txBody>
          <a:bodyPr wrap="square" rtlCol="0">
            <a:spAutoFit/>
          </a:bodyPr>
          <a:lstStyle/>
          <a:p>
            <a:r>
              <a:rPr kumimoji="1" lang="ja-JP" altLang="en-US" sz="2400" dirty="0"/>
              <a:t>パートさん</a:t>
            </a:r>
          </a:p>
        </p:txBody>
      </p:sp>
      <p:sp>
        <p:nvSpPr>
          <p:cNvPr id="23" name="吹き出し: 四角形 22">
            <a:extLst>
              <a:ext uri="{FF2B5EF4-FFF2-40B4-BE49-F238E27FC236}">
                <a16:creationId xmlns:a16="http://schemas.microsoft.com/office/drawing/2014/main" id="{578A08A8-A8E2-13F5-811E-5CD4793C3C1E}"/>
              </a:ext>
            </a:extLst>
          </p:cNvPr>
          <p:cNvSpPr/>
          <p:nvPr/>
        </p:nvSpPr>
        <p:spPr>
          <a:xfrm>
            <a:off x="5022104" y="1655902"/>
            <a:ext cx="3766490" cy="1733110"/>
          </a:xfrm>
          <a:prstGeom prst="wedgeRectCallout">
            <a:avLst>
              <a:gd name="adj1" fmla="val -91017"/>
              <a:gd name="adj2" fmla="val -31752"/>
            </a:avLst>
          </a:prstGeom>
          <a:solidFill>
            <a:schemeClr val="accent1">
              <a:lumMod val="20000"/>
              <a:lumOff val="80000"/>
            </a:schemeClr>
          </a:solidFill>
          <a:ln>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・毎日、常時子供を見ている</a:t>
            </a:r>
          </a:p>
          <a:p>
            <a:r>
              <a:rPr kumimoji="1" lang="ja-JP" altLang="en-US" dirty="0">
                <a:solidFill>
                  <a:schemeClr val="tx1"/>
                </a:solidFill>
              </a:rPr>
              <a:t>・相談事は先生に</a:t>
            </a:r>
          </a:p>
          <a:p>
            <a:r>
              <a:rPr kumimoji="1" lang="ja-JP" altLang="en-US" dirty="0">
                <a:solidFill>
                  <a:schemeClr val="tx1"/>
                </a:solidFill>
              </a:rPr>
              <a:t>・行事や制作を計画、実行</a:t>
            </a:r>
          </a:p>
          <a:p>
            <a:r>
              <a:rPr kumimoji="1" lang="ja-JP" altLang="en-US" dirty="0">
                <a:solidFill>
                  <a:schemeClr val="tx1"/>
                </a:solidFill>
              </a:rPr>
              <a:t>・子供の変化にすぐ気づく</a:t>
            </a:r>
          </a:p>
          <a:p>
            <a:r>
              <a:rPr kumimoji="1" lang="ja-JP" altLang="en-US" dirty="0">
                <a:solidFill>
                  <a:schemeClr val="tx1"/>
                </a:solidFill>
              </a:rPr>
              <a:t>・親の仕事や生活についても</a:t>
            </a:r>
          </a:p>
          <a:p>
            <a:r>
              <a:rPr kumimoji="1" lang="ja-JP" altLang="en-US" dirty="0">
                <a:solidFill>
                  <a:schemeClr val="tx1"/>
                </a:solidFill>
              </a:rPr>
              <a:t>　聞いてもらえる　　</a:t>
            </a:r>
            <a:r>
              <a:rPr kumimoji="1" lang="en-US" altLang="ja-JP" dirty="0">
                <a:solidFill>
                  <a:schemeClr val="tx1"/>
                </a:solidFill>
              </a:rPr>
              <a:t>etc.</a:t>
            </a:r>
          </a:p>
        </p:txBody>
      </p:sp>
      <p:sp>
        <p:nvSpPr>
          <p:cNvPr id="2" name="テキスト ボックス 1">
            <a:extLst>
              <a:ext uri="{FF2B5EF4-FFF2-40B4-BE49-F238E27FC236}">
                <a16:creationId xmlns:a16="http://schemas.microsoft.com/office/drawing/2014/main" id="{05557749-AF3D-E4E0-57EA-E2673A2C8B40}"/>
              </a:ext>
            </a:extLst>
          </p:cNvPr>
          <p:cNvSpPr txBox="1"/>
          <p:nvPr/>
        </p:nvSpPr>
        <p:spPr>
          <a:xfrm>
            <a:off x="990598" y="3679143"/>
            <a:ext cx="6544735" cy="461665"/>
          </a:xfrm>
          <a:prstGeom prst="rect">
            <a:avLst/>
          </a:prstGeom>
          <a:noFill/>
        </p:spPr>
        <p:txBody>
          <a:bodyPr wrap="square" rtlCol="0">
            <a:spAutoFit/>
          </a:bodyPr>
          <a:lstStyle/>
          <a:p>
            <a:r>
              <a:rPr kumimoji="1" lang="ja-JP" altLang="en-US" sz="2400" dirty="0"/>
              <a:t>＜保護者は社協への指定を望んでいた！＞</a:t>
            </a:r>
            <a:endParaRPr kumimoji="1" lang="en-US" altLang="ja-JP" sz="2400" dirty="0"/>
          </a:p>
        </p:txBody>
      </p:sp>
      <p:sp>
        <p:nvSpPr>
          <p:cNvPr id="3" name="テキスト ボックス 2">
            <a:extLst>
              <a:ext uri="{FF2B5EF4-FFF2-40B4-BE49-F238E27FC236}">
                <a16:creationId xmlns:a16="http://schemas.microsoft.com/office/drawing/2014/main" id="{A0F2D118-65DE-CDF2-1215-238CD3D048B5}"/>
              </a:ext>
            </a:extLst>
          </p:cNvPr>
          <p:cNvSpPr txBox="1"/>
          <p:nvPr/>
        </p:nvSpPr>
        <p:spPr>
          <a:xfrm>
            <a:off x="1080973" y="4140808"/>
            <a:ext cx="7580426" cy="1467709"/>
          </a:xfrm>
          <a:prstGeom prst="rect">
            <a:avLst/>
          </a:prstGeom>
          <a:noFill/>
        </p:spPr>
        <p:txBody>
          <a:bodyPr wrap="square" rtlCol="0">
            <a:spAutoFit/>
          </a:bodyPr>
          <a:lstStyle/>
          <a:p>
            <a:pPr>
              <a:lnSpc>
                <a:spcPts val="2700"/>
              </a:lnSpc>
            </a:pPr>
            <a:r>
              <a:rPr kumimoji="1" lang="ja-JP" altLang="en-US" dirty="0"/>
              <a:t>２０１８年１月２０日、保育課に要望書名２８３２筆を提出</a:t>
            </a:r>
            <a:endParaRPr kumimoji="1" lang="en-US" altLang="ja-JP" dirty="0"/>
          </a:p>
          <a:p>
            <a:pPr>
              <a:lnSpc>
                <a:spcPts val="2700"/>
              </a:lnSpc>
            </a:pPr>
            <a:r>
              <a:rPr kumimoji="1" lang="ja-JP" altLang="en-US" sz="2000" b="1" dirty="0">
                <a:solidFill>
                  <a:srgbClr val="C00000"/>
                </a:solidFill>
              </a:rPr>
              <a:t>・社会福祉協議会への指定を継続し、全児童クラブ一括運営と</a:t>
            </a:r>
            <a:endParaRPr kumimoji="1" lang="en-US" altLang="ja-JP" sz="2000" b="1" dirty="0">
              <a:solidFill>
                <a:srgbClr val="C00000"/>
              </a:solidFill>
            </a:endParaRPr>
          </a:p>
          <a:p>
            <a:pPr>
              <a:lnSpc>
                <a:spcPts val="2700"/>
              </a:lnSpc>
            </a:pPr>
            <a:r>
              <a:rPr kumimoji="1" lang="ja-JP" altLang="en-US" sz="2000" b="1" dirty="0">
                <a:solidFill>
                  <a:srgbClr val="C00000"/>
                </a:solidFill>
              </a:rPr>
              <a:t>　支援員の雇用継続を実施すること</a:t>
            </a:r>
            <a:endParaRPr kumimoji="1" lang="en-US" altLang="ja-JP" sz="2000" b="1" dirty="0">
              <a:solidFill>
                <a:srgbClr val="C00000"/>
              </a:solidFill>
            </a:endParaRPr>
          </a:p>
          <a:p>
            <a:pPr>
              <a:lnSpc>
                <a:spcPts val="2700"/>
              </a:lnSpc>
            </a:pPr>
            <a:r>
              <a:rPr kumimoji="1" lang="ja-JP" altLang="en-US" sz="2000" b="1" dirty="0">
                <a:solidFill>
                  <a:srgbClr val="C00000"/>
                </a:solidFill>
              </a:rPr>
              <a:t>・児童２５人に一人の常勤支援員を配置すること</a:t>
            </a:r>
          </a:p>
        </p:txBody>
      </p:sp>
      <p:sp>
        <p:nvSpPr>
          <p:cNvPr id="5" name="テキスト ボックス 4">
            <a:extLst>
              <a:ext uri="{FF2B5EF4-FFF2-40B4-BE49-F238E27FC236}">
                <a16:creationId xmlns:a16="http://schemas.microsoft.com/office/drawing/2014/main" id="{B3AE73EE-C902-0CDE-7C2C-F0CB6269D5BB}"/>
              </a:ext>
            </a:extLst>
          </p:cNvPr>
          <p:cNvSpPr txBox="1"/>
          <p:nvPr/>
        </p:nvSpPr>
        <p:spPr>
          <a:xfrm>
            <a:off x="1219200" y="5820337"/>
            <a:ext cx="2099733" cy="461665"/>
          </a:xfrm>
          <a:prstGeom prst="rect">
            <a:avLst/>
          </a:prstGeom>
          <a:noFill/>
        </p:spPr>
        <p:txBody>
          <a:bodyPr wrap="square" rtlCol="0">
            <a:spAutoFit/>
          </a:bodyPr>
          <a:lstStyle/>
          <a:p>
            <a:r>
              <a:rPr kumimoji="1" lang="ja-JP" altLang="en-US" sz="2400" dirty="0"/>
              <a:t>しかし･･･</a:t>
            </a:r>
          </a:p>
        </p:txBody>
      </p:sp>
      <p:sp>
        <p:nvSpPr>
          <p:cNvPr id="8" name="テキスト ボックス 7">
            <a:extLst>
              <a:ext uri="{FF2B5EF4-FFF2-40B4-BE49-F238E27FC236}">
                <a16:creationId xmlns:a16="http://schemas.microsoft.com/office/drawing/2014/main" id="{4C5B77B8-30A9-4826-D2BA-434D189A8D3E}"/>
              </a:ext>
            </a:extLst>
          </p:cNvPr>
          <p:cNvSpPr txBox="1"/>
          <p:nvPr/>
        </p:nvSpPr>
        <p:spPr>
          <a:xfrm>
            <a:off x="2798039" y="5727767"/>
            <a:ext cx="5960535" cy="707886"/>
          </a:xfrm>
          <a:prstGeom prst="rect">
            <a:avLst/>
          </a:prstGeom>
          <a:solidFill>
            <a:srgbClr val="FFFF00"/>
          </a:solidFill>
          <a:ln>
            <a:solidFill>
              <a:schemeClr val="tx1"/>
            </a:solidFill>
          </a:ln>
        </p:spPr>
        <p:txBody>
          <a:bodyPr wrap="square" rtlCol="0">
            <a:spAutoFit/>
          </a:bodyPr>
          <a:lstStyle/>
          <a:p>
            <a:r>
              <a:rPr kumimoji="1" lang="ja-JP" altLang="en-US" sz="2000" b="1" dirty="0"/>
              <a:t>２０１８年６月に行われた公募に社協は応募せず、</a:t>
            </a:r>
            <a:endParaRPr kumimoji="1" lang="en-US" altLang="ja-JP" sz="2000" b="1" dirty="0"/>
          </a:p>
          <a:p>
            <a:r>
              <a:rPr kumimoji="1" lang="en-US" altLang="ja-JP" sz="2000" b="1" dirty="0"/>
              <a:t>(</a:t>
            </a:r>
            <a:r>
              <a:rPr kumimoji="1" lang="ja-JP" altLang="en-US" sz="2000" b="1" dirty="0"/>
              <a:t>株</a:t>
            </a:r>
            <a:r>
              <a:rPr kumimoji="1" lang="en-US" altLang="ja-JP" sz="2000" b="1" dirty="0"/>
              <a:t>)</a:t>
            </a:r>
            <a:r>
              <a:rPr kumimoji="1" lang="ja-JP" altLang="en-US" sz="2000" b="1" dirty="0"/>
              <a:t>トライグループが指定を獲得する</a:t>
            </a:r>
          </a:p>
        </p:txBody>
      </p:sp>
    </p:spTree>
    <p:extLst>
      <p:ext uri="{BB962C8B-B14F-4D97-AF65-F5344CB8AC3E}">
        <p14:creationId xmlns:p14="http://schemas.microsoft.com/office/powerpoint/2010/main" val="3126826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500"/>
                                        <p:tgtEl>
                                          <p:spTgt spid="10"/>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left)">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left)">
                                      <p:cBhvr>
                                        <p:cTn id="18" dur="500"/>
                                        <p:tgtEl>
                                          <p:spTgt spid="12"/>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left)">
                                      <p:cBhvr>
                                        <p:cTn id="21" dur="500"/>
                                        <p:tgtEl>
                                          <p:spTgt spid="13"/>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wipe(left)">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wipe(left)">
                                      <p:cBhvr>
                                        <p:cTn id="29" dur="500"/>
                                        <p:tgtEl>
                                          <p:spTgt spid="23"/>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wipe(left)">
                                      <p:cBhvr>
                                        <p:cTn id="34" dur="500"/>
                                        <p:tgtEl>
                                          <p:spTgt spid="2"/>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3">
                                            <p:txEl>
                                              <p:pRg st="0" end="0"/>
                                            </p:txEl>
                                          </p:spTgt>
                                        </p:tgtEl>
                                        <p:attrNameLst>
                                          <p:attrName>style.visibility</p:attrName>
                                        </p:attrNameLst>
                                      </p:cBhvr>
                                      <p:to>
                                        <p:strVal val="visible"/>
                                      </p:to>
                                    </p:set>
                                    <p:animEffect transition="in" filter="wipe(left)">
                                      <p:cBhvr>
                                        <p:cTn id="39" dur="500"/>
                                        <p:tgtEl>
                                          <p:spTgt spid="3">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3">
                                            <p:txEl>
                                              <p:pRg st="1" end="1"/>
                                            </p:txEl>
                                          </p:spTgt>
                                        </p:tgtEl>
                                        <p:attrNameLst>
                                          <p:attrName>style.visibility</p:attrName>
                                        </p:attrNameLst>
                                      </p:cBhvr>
                                      <p:to>
                                        <p:strVal val="visible"/>
                                      </p:to>
                                    </p:set>
                                    <p:animEffect transition="in" filter="wipe(left)">
                                      <p:cBhvr>
                                        <p:cTn id="44" dur="500"/>
                                        <p:tgtEl>
                                          <p:spTgt spid="3">
                                            <p:txEl>
                                              <p:pRg st="1" end="1"/>
                                            </p:txEl>
                                          </p:spTgt>
                                        </p:tgtEl>
                                      </p:cBhvr>
                                    </p:animEffect>
                                  </p:childTnLst>
                                </p:cTn>
                              </p:par>
                              <p:par>
                                <p:cTn id="45" presetID="22" presetClass="entr" presetSubtype="8" fill="hold" nodeType="with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animEffect transition="in" filter="wipe(left)">
                                      <p:cBhvr>
                                        <p:cTn id="47" dur="500"/>
                                        <p:tgtEl>
                                          <p:spTgt spid="3">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3">
                                            <p:txEl>
                                              <p:pRg st="3" end="3"/>
                                            </p:txEl>
                                          </p:spTgt>
                                        </p:tgtEl>
                                        <p:attrNameLst>
                                          <p:attrName>style.visibility</p:attrName>
                                        </p:attrNameLst>
                                      </p:cBhvr>
                                      <p:to>
                                        <p:strVal val="visible"/>
                                      </p:to>
                                    </p:set>
                                    <p:animEffect transition="in" filter="wipe(left)">
                                      <p:cBhvr>
                                        <p:cTn id="52" dur="500"/>
                                        <p:tgtEl>
                                          <p:spTgt spid="3">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wipe(left)">
                                      <p:cBhvr>
                                        <p:cTn id="57" dur="500"/>
                                        <p:tgtEl>
                                          <p:spTgt spid="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wipe(left)">
                                      <p:cBhvr>
                                        <p:cTn id="6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11" grpId="0" animBg="1"/>
      <p:bldP spid="12" grpId="0" animBg="1"/>
      <p:bldP spid="13" grpId="0" animBg="1"/>
      <p:bldP spid="18" grpId="0" animBg="1"/>
      <p:bldP spid="23" grpId="0" animBg="1"/>
      <p:bldP spid="2" grpId="0"/>
      <p:bldP spid="5" grpId="0"/>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D142EB-4AF9-C1EA-2417-59A87C77B6A5}"/>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8385683-DC2B-364F-4DD4-5EC6B4343EDE}"/>
              </a:ext>
            </a:extLst>
          </p:cNvPr>
          <p:cNvSpPr txBox="1"/>
          <p:nvPr/>
        </p:nvSpPr>
        <p:spPr>
          <a:xfrm>
            <a:off x="931333" y="316607"/>
            <a:ext cx="7865533" cy="584775"/>
          </a:xfrm>
          <a:prstGeom prst="rect">
            <a:avLst/>
          </a:prstGeom>
          <a:noFill/>
        </p:spPr>
        <p:txBody>
          <a:bodyPr wrap="square" rtlCol="0">
            <a:spAutoFit/>
          </a:bodyPr>
          <a:lstStyle/>
          <a:p>
            <a:r>
              <a:rPr lang="ja-JP" altLang="en-US" sz="3200" kern="0" dirty="0">
                <a:solidFill>
                  <a:schemeClr val="accent2"/>
                </a:solidFill>
                <a:latin typeface="HGP創英角ｺﾞｼｯｸUB" panose="020B0900000000000000" pitchFamily="50" charset="-128"/>
                <a:ea typeface="HGP創英角ｺﾞｼｯｸUB" panose="020B0900000000000000" pitchFamily="50" charset="-128"/>
              </a:rPr>
              <a:t>常勤支援員複数配置の約束</a:t>
            </a:r>
            <a:endParaRPr lang="en-US" altLang="ja-JP" sz="3200" kern="0" dirty="0">
              <a:solidFill>
                <a:schemeClr val="accent2"/>
              </a:solidFill>
              <a:latin typeface="HGP創英角ｺﾞｼｯｸUB" panose="020B0900000000000000" pitchFamily="50" charset="-128"/>
              <a:ea typeface="HGP創英角ｺﾞｼｯｸUB" panose="020B0900000000000000" pitchFamily="50" charset="-128"/>
            </a:endParaRPr>
          </a:p>
        </p:txBody>
      </p:sp>
      <p:sp>
        <p:nvSpPr>
          <p:cNvPr id="6" name="テキスト ボックス 5">
            <a:extLst>
              <a:ext uri="{FF2B5EF4-FFF2-40B4-BE49-F238E27FC236}">
                <a16:creationId xmlns:a16="http://schemas.microsoft.com/office/drawing/2014/main" id="{6932E153-CE76-81BC-5BF5-B65D3483C15E}"/>
              </a:ext>
            </a:extLst>
          </p:cNvPr>
          <p:cNvSpPr txBox="1"/>
          <p:nvPr/>
        </p:nvSpPr>
        <p:spPr>
          <a:xfrm>
            <a:off x="990598" y="1049411"/>
            <a:ext cx="3666069" cy="461665"/>
          </a:xfrm>
          <a:prstGeom prst="rect">
            <a:avLst/>
          </a:prstGeom>
          <a:noFill/>
        </p:spPr>
        <p:txBody>
          <a:bodyPr wrap="square" rtlCol="0">
            <a:spAutoFit/>
          </a:bodyPr>
          <a:lstStyle/>
          <a:p>
            <a:r>
              <a:rPr kumimoji="1" lang="ja-JP" altLang="en-US" sz="2400" dirty="0"/>
              <a:t>公募時の仕様書･･･</a:t>
            </a:r>
          </a:p>
        </p:txBody>
      </p:sp>
      <p:sp>
        <p:nvSpPr>
          <p:cNvPr id="9" name="テキスト ボックス 8">
            <a:extLst>
              <a:ext uri="{FF2B5EF4-FFF2-40B4-BE49-F238E27FC236}">
                <a16:creationId xmlns:a16="http://schemas.microsoft.com/office/drawing/2014/main" id="{E6265CC1-6220-D27E-6800-69F03EF01340}"/>
              </a:ext>
            </a:extLst>
          </p:cNvPr>
          <p:cNvSpPr txBox="1"/>
          <p:nvPr/>
        </p:nvSpPr>
        <p:spPr>
          <a:xfrm>
            <a:off x="3689498" y="935663"/>
            <a:ext cx="5762846" cy="830997"/>
          </a:xfrm>
          <a:prstGeom prst="rect">
            <a:avLst/>
          </a:prstGeom>
          <a:noFill/>
        </p:spPr>
        <p:txBody>
          <a:bodyPr wrap="square" rtlCol="0">
            <a:spAutoFit/>
          </a:bodyPr>
          <a:lstStyle/>
          <a:p>
            <a:r>
              <a:rPr kumimoji="1" lang="ja-JP" altLang="en-US" sz="2400" b="1" dirty="0">
                <a:solidFill>
                  <a:srgbClr val="C00000"/>
                </a:solidFill>
              </a:rPr>
              <a:t>常勤支援員を複数配置</a:t>
            </a:r>
            <a:endParaRPr kumimoji="1" lang="en-US" altLang="ja-JP" sz="2400" b="1" dirty="0">
              <a:solidFill>
                <a:srgbClr val="C00000"/>
              </a:solidFill>
            </a:endParaRPr>
          </a:p>
          <a:p>
            <a:r>
              <a:rPr kumimoji="1" lang="ja-JP" altLang="en-US" sz="2400" b="1" dirty="0">
                <a:solidFill>
                  <a:srgbClr val="C00000"/>
                </a:solidFill>
              </a:rPr>
              <a:t>児童５１名以上の場合は更に１名を加配</a:t>
            </a:r>
          </a:p>
        </p:txBody>
      </p:sp>
      <p:sp>
        <p:nvSpPr>
          <p:cNvPr id="14" name="テキスト ボックス 13">
            <a:extLst>
              <a:ext uri="{FF2B5EF4-FFF2-40B4-BE49-F238E27FC236}">
                <a16:creationId xmlns:a16="http://schemas.microsoft.com/office/drawing/2014/main" id="{A6B63A7D-5711-F7FC-B2B0-14EF23222C3E}"/>
              </a:ext>
            </a:extLst>
          </p:cNvPr>
          <p:cNvSpPr txBox="1"/>
          <p:nvPr/>
        </p:nvSpPr>
        <p:spPr>
          <a:xfrm>
            <a:off x="1036668" y="1754706"/>
            <a:ext cx="3666069" cy="461665"/>
          </a:xfrm>
          <a:prstGeom prst="rect">
            <a:avLst/>
          </a:prstGeom>
          <a:noFill/>
        </p:spPr>
        <p:txBody>
          <a:bodyPr wrap="square" rtlCol="0">
            <a:spAutoFit/>
          </a:bodyPr>
          <a:lstStyle/>
          <a:p>
            <a:r>
              <a:rPr kumimoji="1" lang="en-US" altLang="ja-JP" sz="2400" dirty="0"/>
              <a:t>Q</a:t>
            </a:r>
            <a:r>
              <a:rPr kumimoji="1" lang="ja-JP" altLang="en-US" sz="2400" dirty="0"/>
              <a:t>＆</a:t>
            </a:r>
            <a:r>
              <a:rPr kumimoji="1" lang="en-US" altLang="ja-JP" sz="2400" dirty="0"/>
              <a:t>A</a:t>
            </a:r>
            <a:r>
              <a:rPr kumimoji="1" lang="ja-JP" altLang="en-US" sz="2400" dirty="0"/>
              <a:t>では　　  ･･･</a:t>
            </a:r>
          </a:p>
        </p:txBody>
      </p:sp>
      <p:sp>
        <p:nvSpPr>
          <p:cNvPr id="15" name="テキスト ボックス 14">
            <a:extLst>
              <a:ext uri="{FF2B5EF4-FFF2-40B4-BE49-F238E27FC236}">
                <a16:creationId xmlns:a16="http://schemas.microsoft.com/office/drawing/2014/main" id="{060B0212-423A-A439-8E20-3607F9ABC229}"/>
              </a:ext>
            </a:extLst>
          </p:cNvPr>
          <p:cNvSpPr txBox="1"/>
          <p:nvPr/>
        </p:nvSpPr>
        <p:spPr>
          <a:xfrm>
            <a:off x="3714302" y="1747277"/>
            <a:ext cx="5762846" cy="461665"/>
          </a:xfrm>
          <a:prstGeom prst="rect">
            <a:avLst/>
          </a:prstGeom>
          <a:noFill/>
        </p:spPr>
        <p:txBody>
          <a:bodyPr wrap="square" rtlCol="0">
            <a:spAutoFit/>
          </a:bodyPr>
          <a:lstStyle/>
          <a:p>
            <a:r>
              <a:rPr kumimoji="1" lang="ja-JP" altLang="en-US" sz="2400" b="1" dirty="0">
                <a:solidFill>
                  <a:srgbClr val="C00000"/>
                </a:solidFill>
              </a:rPr>
              <a:t>常勤とは週３８時間４５分勤務する者</a:t>
            </a:r>
            <a:endParaRPr kumimoji="1" lang="en-US" altLang="ja-JP" sz="2400" b="1" dirty="0">
              <a:solidFill>
                <a:srgbClr val="C00000"/>
              </a:solidFill>
            </a:endParaRPr>
          </a:p>
        </p:txBody>
      </p:sp>
      <p:sp>
        <p:nvSpPr>
          <p:cNvPr id="16" name="矢印: 下 15">
            <a:extLst>
              <a:ext uri="{FF2B5EF4-FFF2-40B4-BE49-F238E27FC236}">
                <a16:creationId xmlns:a16="http://schemas.microsoft.com/office/drawing/2014/main" id="{C638D79A-2750-09FC-B78C-0F81C0215374}"/>
              </a:ext>
            </a:extLst>
          </p:cNvPr>
          <p:cNvSpPr/>
          <p:nvPr/>
        </p:nvSpPr>
        <p:spPr>
          <a:xfrm>
            <a:off x="3880884" y="2216371"/>
            <a:ext cx="563525" cy="361176"/>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1C80B6BC-C423-5678-5F7F-8DCB7D5F6736}"/>
              </a:ext>
            </a:extLst>
          </p:cNvPr>
          <p:cNvSpPr txBox="1"/>
          <p:nvPr/>
        </p:nvSpPr>
        <p:spPr>
          <a:xfrm>
            <a:off x="1594884" y="2626233"/>
            <a:ext cx="6544735" cy="461665"/>
          </a:xfrm>
          <a:prstGeom prst="rect">
            <a:avLst/>
          </a:prstGeom>
          <a:solidFill>
            <a:srgbClr val="FFFF00"/>
          </a:solidFill>
          <a:ln>
            <a:solidFill>
              <a:schemeClr val="accent1">
                <a:shade val="15000"/>
              </a:schemeClr>
            </a:solidFill>
          </a:ln>
        </p:spPr>
        <p:txBody>
          <a:bodyPr wrap="square" rtlCol="0">
            <a:spAutoFit/>
          </a:bodyPr>
          <a:lstStyle/>
          <a:p>
            <a:r>
              <a:rPr kumimoji="1" lang="ja-JP" altLang="en-US" sz="2400" dirty="0"/>
              <a:t>これまでと同等の職員体制が取られるはず！</a:t>
            </a:r>
          </a:p>
        </p:txBody>
      </p:sp>
      <p:sp>
        <p:nvSpPr>
          <p:cNvPr id="19" name="テキスト ボックス 18">
            <a:extLst>
              <a:ext uri="{FF2B5EF4-FFF2-40B4-BE49-F238E27FC236}">
                <a16:creationId xmlns:a16="http://schemas.microsoft.com/office/drawing/2014/main" id="{7D8DFF4B-800C-3779-4317-C7C39AFAB040}"/>
              </a:ext>
            </a:extLst>
          </p:cNvPr>
          <p:cNvSpPr txBox="1"/>
          <p:nvPr/>
        </p:nvSpPr>
        <p:spPr>
          <a:xfrm>
            <a:off x="1031356" y="3200382"/>
            <a:ext cx="7549116" cy="830997"/>
          </a:xfrm>
          <a:prstGeom prst="rect">
            <a:avLst/>
          </a:prstGeom>
          <a:noFill/>
        </p:spPr>
        <p:txBody>
          <a:bodyPr wrap="square" rtlCol="0">
            <a:spAutoFit/>
          </a:bodyPr>
          <a:lstStyle/>
          <a:p>
            <a:r>
              <a:rPr kumimoji="1" lang="ja-JP" altLang="en-US" sz="2400" dirty="0"/>
              <a:t>７月上旬　→　</a:t>
            </a:r>
            <a:r>
              <a:rPr kumimoji="1" lang="ja-JP" altLang="en-US" sz="2400" b="1" dirty="0">
                <a:solidFill>
                  <a:srgbClr val="C00000"/>
                </a:solidFill>
              </a:rPr>
              <a:t>社協が応募しなかったことが判明</a:t>
            </a:r>
            <a:endParaRPr kumimoji="1" lang="en-US" altLang="ja-JP" sz="2400" b="1" dirty="0">
              <a:solidFill>
                <a:srgbClr val="C00000"/>
              </a:solidFill>
            </a:endParaRPr>
          </a:p>
          <a:p>
            <a:r>
              <a:rPr kumimoji="1" lang="ja-JP" altLang="en-US" sz="2400" b="1" dirty="0">
                <a:solidFill>
                  <a:srgbClr val="C00000"/>
                </a:solidFill>
              </a:rPr>
              <a:t>　　　　　　　保護者や支援員に衝撃！</a:t>
            </a:r>
          </a:p>
        </p:txBody>
      </p:sp>
      <p:sp>
        <p:nvSpPr>
          <p:cNvPr id="21" name="テキスト ボックス 20">
            <a:extLst>
              <a:ext uri="{FF2B5EF4-FFF2-40B4-BE49-F238E27FC236}">
                <a16:creationId xmlns:a16="http://schemas.microsoft.com/office/drawing/2014/main" id="{9A9511DA-A2A1-377D-9539-EEB111572C5F}"/>
              </a:ext>
            </a:extLst>
          </p:cNvPr>
          <p:cNvSpPr txBox="1"/>
          <p:nvPr/>
        </p:nvSpPr>
        <p:spPr>
          <a:xfrm>
            <a:off x="1045529" y="3990745"/>
            <a:ext cx="8183531" cy="1938992"/>
          </a:xfrm>
          <a:prstGeom prst="rect">
            <a:avLst/>
          </a:prstGeom>
          <a:noFill/>
        </p:spPr>
        <p:txBody>
          <a:bodyPr wrap="square" rtlCol="0">
            <a:spAutoFit/>
          </a:bodyPr>
          <a:lstStyle/>
          <a:p>
            <a:r>
              <a:rPr kumimoji="1" lang="ja-JP" altLang="en-US" sz="2400" dirty="0"/>
              <a:t>９月２５日　保護者への説明会</a:t>
            </a:r>
            <a:endParaRPr kumimoji="1" lang="en-US" altLang="ja-JP" sz="2400" dirty="0"/>
          </a:p>
          <a:p>
            <a:r>
              <a:rPr kumimoji="1" lang="ja-JP" altLang="en-US" sz="2400" dirty="0"/>
              <a:t>　保育課　社協は欠員が続いていて問題。</a:t>
            </a:r>
            <a:endParaRPr kumimoji="1" lang="en-US" altLang="ja-JP" sz="2400" dirty="0"/>
          </a:p>
          <a:p>
            <a:r>
              <a:rPr kumimoji="1" lang="ja-JP" altLang="en-US" sz="2400" dirty="0"/>
              <a:t>　　　　　民間企業に変わる事で欠員は解消する。</a:t>
            </a:r>
            <a:endParaRPr kumimoji="1" lang="en-US" altLang="ja-JP" sz="2400" dirty="0"/>
          </a:p>
          <a:p>
            <a:r>
              <a:rPr kumimoji="1" lang="ja-JP" altLang="en-US" sz="2400" dirty="0"/>
              <a:t>　保護者　</a:t>
            </a:r>
            <a:r>
              <a:rPr kumimoji="1" lang="ja-JP" altLang="en-US" sz="2400" b="1" dirty="0">
                <a:solidFill>
                  <a:srgbClr val="C00000"/>
                </a:solidFill>
              </a:rPr>
              <a:t>「常勤」とは８時間毎日勤務する事か？</a:t>
            </a:r>
            <a:endParaRPr kumimoji="1" lang="en-US" altLang="ja-JP" sz="2400" b="1" dirty="0">
              <a:solidFill>
                <a:srgbClr val="C00000"/>
              </a:solidFill>
            </a:endParaRPr>
          </a:p>
          <a:p>
            <a:r>
              <a:rPr kumimoji="1" lang="ja-JP" altLang="en-US" sz="2400" dirty="0"/>
              <a:t>　保育課　</a:t>
            </a:r>
            <a:r>
              <a:rPr kumimoji="1" lang="ja-JP" altLang="en-US" sz="2400" b="1" dirty="0">
                <a:solidFill>
                  <a:srgbClr val="C00000"/>
                </a:solidFill>
              </a:rPr>
              <a:t>そうです。</a:t>
            </a:r>
            <a:endParaRPr kumimoji="1" lang="en-US" altLang="ja-JP" sz="2400" b="1" dirty="0">
              <a:solidFill>
                <a:srgbClr val="C00000"/>
              </a:solidFill>
            </a:endParaRPr>
          </a:p>
        </p:txBody>
      </p:sp>
      <p:sp>
        <p:nvSpPr>
          <p:cNvPr id="22" name="テキスト ボックス 21">
            <a:extLst>
              <a:ext uri="{FF2B5EF4-FFF2-40B4-BE49-F238E27FC236}">
                <a16:creationId xmlns:a16="http://schemas.microsoft.com/office/drawing/2014/main" id="{E3048AC3-D319-C81B-DD68-861AC7ED3316}"/>
              </a:ext>
            </a:extLst>
          </p:cNvPr>
          <p:cNvSpPr txBox="1"/>
          <p:nvPr/>
        </p:nvSpPr>
        <p:spPr>
          <a:xfrm>
            <a:off x="1052617" y="5929737"/>
            <a:ext cx="8665539" cy="830997"/>
          </a:xfrm>
          <a:prstGeom prst="rect">
            <a:avLst/>
          </a:prstGeom>
          <a:noFill/>
        </p:spPr>
        <p:txBody>
          <a:bodyPr wrap="square" rtlCol="0">
            <a:spAutoFit/>
          </a:bodyPr>
          <a:lstStyle/>
          <a:p>
            <a:r>
              <a:rPr kumimoji="1" lang="ja-JP" altLang="en-US" sz="2400" dirty="0"/>
              <a:t>１２月の説明会でも</a:t>
            </a:r>
            <a:endParaRPr kumimoji="1" lang="en-US" altLang="ja-JP" sz="2400" dirty="0"/>
          </a:p>
          <a:p>
            <a:r>
              <a:rPr kumimoji="1" lang="ja-JP" altLang="en-US" sz="2400" dirty="0"/>
              <a:t>　トライ　</a:t>
            </a:r>
            <a:r>
              <a:rPr kumimoji="1" lang="ja-JP" altLang="en-US" sz="2400" b="1" dirty="0">
                <a:solidFill>
                  <a:srgbClr val="C00000"/>
                </a:solidFill>
              </a:rPr>
              <a:t>１４００名の登録者。（人員確保は）大丈夫！</a:t>
            </a:r>
          </a:p>
        </p:txBody>
      </p:sp>
      <p:sp>
        <p:nvSpPr>
          <p:cNvPr id="24" name="吹き出し: 四角形 23">
            <a:extLst>
              <a:ext uri="{FF2B5EF4-FFF2-40B4-BE49-F238E27FC236}">
                <a16:creationId xmlns:a16="http://schemas.microsoft.com/office/drawing/2014/main" id="{B3118D0A-A3B0-9B57-9602-85B5B4AC1D07}"/>
              </a:ext>
            </a:extLst>
          </p:cNvPr>
          <p:cNvSpPr/>
          <p:nvPr/>
        </p:nvSpPr>
        <p:spPr>
          <a:xfrm>
            <a:off x="8484781" y="4518837"/>
            <a:ext cx="2878668" cy="1403500"/>
          </a:xfrm>
          <a:prstGeom prst="wedgeRectCallout">
            <a:avLst>
              <a:gd name="adj1" fmla="val -52793"/>
              <a:gd name="adj2" fmla="val 75918"/>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しかし現実は･･･</a:t>
            </a:r>
            <a:endParaRPr kumimoji="1" lang="en-US" altLang="ja-JP" sz="2400" dirty="0">
              <a:solidFill>
                <a:schemeClr val="tx1"/>
              </a:solidFill>
            </a:endParaRPr>
          </a:p>
          <a:p>
            <a:pPr algn="ctr"/>
            <a:r>
              <a:rPr kumimoji="1" lang="ja-JP" altLang="en-US" sz="2400" dirty="0">
                <a:solidFill>
                  <a:schemeClr val="tx1"/>
                </a:solidFill>
              </a:rPr>
              <a:t>これまでにない常勤の欠員状態に！</a:t>
            </a:r>
          </a:p>
        </p:txBody>
      </p:sp>
    </p:spTree>
    <p:extLst>
      <p:ext uri="{BB962C8B-B14F-4D97-AF65-F5344CB8AC3E}">
        <p14:creationId xmlns:p14="http://schemas.microsoft.com/office/powerpoint/2010/main" val="4242682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wipe(left)">
                                      <p:cBhvr>
                                        <p:cTn id="12" dur="500"/>
                                        <p:tgtEl>
                                          <p:spTgt spid="9">
                                            <p:txEl>
                                              <p:pRg st="0" end="0"/>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Effect transition="in" filter="wipe(left)">
                                      <p:cBhvr>
                                        <p:cTn id="15" dur="500"/>
                                        <p:tgtEl>
                                          <p:spTgt spid="9">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wipe(left)">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left)">
                                      <p:cBhvr>
                                        <p:cTn id="25" dur="500"/>
                                        <p:tgtEl>
                                          <p:spTgt spid="15"/>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ipe(up)">
                                      <p:cBhvr>
                                        <p:cTn id="30" dur="500"/>
                                        <p:tgtEl>
                                          <p:spTgt spid="16"/>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wipe(up)">
                                      <p:cBhvr>
                                        <p:cTn id="33" dur="500"/>
                                        <p:tgtEl>
                                          <p:spTgt spid="17"/>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wipe(left)">
                                      <p:cBhvr>
                                        <p:cTn id="38" dur="500"/>
                                        <p:tgtEl>
                                          <p:spTgt spid="19"/>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21">
                                            <p:txEl>
                                              <p:pRg st="0" end="0"/>
                                            </p:txEl>
                                          </p:spTgt>
                                        </p:tgtEl>
                                        <p:attrNameLst>
                                          <p:attrName>style.visibility</p:attrName>
                                        </p:attrNameLst>
                                      </p:cBhvr>
                                      <p:to>
                                        <p:strVal val="visible"/>
                                      </p:to>
                                    </p:set>
                                    <p:animEffect transition="in" filter="wipe(left)">
                                      <p:cBhvr>
                                        <p:cTn id="43" dur="500"/>
                                        <p:tgtEl>
                                          <p:spTgt spid="21">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21">
                                            <p:txEl>
                                              <p:pRg st="1" end="1"/>
                                            </p:txEl>
                                          </p:spTgt>
                                        </p:tgtEl>
                                        <p:attrNameLst>
                                          <p:attrName>style.visibility</p:attrName>
                                        </p:attrNameLst>
                                      </p:cBhvr>
                                      <p:to>
                                        <p:strVal val="visible"/>
                                      </p:to>
                                    </p:set>
                                    <p:animEffect transition="in" filter="wipe(left)">
                                      <p:cBhvr>
                                        <p:cTn id="48" dur="500"/>
                                        <p:tgtEl>
                                          <p:spTgt spid="21">
                                            <p:txEl>
                                              <p:pRg st="1" end="1"/>
                                            </p:txEl>
                                          </p:spTgt>
                                        </p:tgtEl>
                                      </p:cBhvr>
                                    </p:animEffect>
                                  </p:childTnLst>
                                </p:cTn>
                              </p:par>
                              <p:par>
                                <p:cTn id="49" presetID="22" presetClass="entr" presetSubtype="8" fill="hold" nodeType="withEffect">
                                  <p:stCondLst>
                                    <p:cond delay="0"/>
                                  </p:stCondLst>
                                  <p:childTnLst>
                                    <p:set>
                                      <p:cBhvr>
                                        <p:cTn id="50" dur="1" fill="hold">
                                          <p:stCondLst>
                                            <p:cond delay="0"/>
                                          </p:stCondLst>
                                        </p:cTn>
                                        <p:tgtEl>
                                          <p:spTgt spid="21">
                                            <p:txEl>
                                              <p:pRg st="2" end="2"/>
                                            </p:txEl>
                                          </p:spTgt>
                                        </p:tgtEl>
                                        <p:attrNameLst>
                                          <p:attrName>style.visibility</p:attrName>
                                        </p:attrNameLst>
                                      </p:cBhvr>
                                      <p:to>
                                        <p:strVal val="visible"/>
                                      </p:to>
                                    </p:set>
                                    <p:animEffect transition="in" filter="wipe(left)">
                                      <p:cBhvr>
                                        <p:cTn id="51" dur="500"/>
                                        <p:tgtEl>
                                          <p:spTgt spid="21">
                                            <p:txEl>
                                              <p:pRg st="2" end="2"/>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nodeType="clickEffect">
                                  <p:stCondLst>
                                    <p:cond delay="0"/>
                                  </p:stCondLst>
                                  <p:childTnLst>
                                    <p:set>
                                      <p:cBhvr>
                                        <p:cTn id="55" dur="1" fill="hold">
                                          <p:stCondLst>
                                            <p:cond delay="0"/>
                                          </p:stCondLst>
                                        </p:cTn>
                                        <p:tgtEl>
                                          <p:spTgt spid="21">
                                            <p:txEl>
                                              <p:pRg st="3" end="3"/>
                                            </p:txEl>
                                          </p:spTgt>
                                        </p:tgtEl>
                                        <p:attrNameLst>
                                          <p:attrName>style.visibility</p:attrName>
                                        </p:attrNameLst>
                                      </p:cBhvr>
                                      <p:to>
                                        <p:strVal val="visible"/>
                                      </p:to>
                                    </p:set>
                                    <p:animEffect transition="in" filter="wipe(left)">
                                      <p:cBhvr>
                                        <p:cTn id="56" dur="500"/>
                                        <p:tgtEl>
                                          <p:spTgt spid="21">
                                            <p:txEl>
                                              <p:pRg st="3" end="3"/>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nodeType="clickEffect">
                                  <p:stCondLst>
                                    <p:cond delay="0"/>
                                  </p:stCondLst>
                                  <p:childTnLst>
                                    <p:set>
                                      <p:cBhvr>
                                        <p:cTn id="60" dur="1" fill="hold">
                                          <p:stCondLst>
                                            <p:cond delay="0"/>
                                          </p:stCondLst>
                                        </p:cTn>
                                        <p:tgtEl>
                                          <p:spTgt spid="21">
                                            <p:txEl>
                                              <p:pRg st="4" end="4"/>
                                            </p:txEl>
                                          </p:spTgt>
                                        </p:tgtEl>
                                        <p:attrNameLst>
                                          <p:attrName>style.visibility</p:attrName>
                                        </p:attrNameLst>
                                      </p:cBhvr>
                                      <p:to>
                                        <p:strVal val="visible"/>
                                      </p:to>
                                    </p:set>
                                    <p:animEffect transition="in" filter="wipe(left)">
                                      <p:cBhvr>
                                        <p:cTn id="61" dur="500"/>
                                        <p:tgtEl>
                                          <p:spTgt spid="21">
                                            <p:txEl>
                                              <p:pRg st="4" end="4"/>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wipe(left)">
                                      <p:cBhvr>
                                        <p:cTn id="66" dur="500"/>
                                        <p:tgtEl>
                                          <p:spTgt spid="22"/>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24"/>
                                        </p:tgtEl>
                                        <p:attrNameLst>
                                          <p:attrName>style.visibility</p:attrName>
                                        </p:attrNameLst>
                                      </p:cBhvr>
                                      <p:to>
                                        <p:strVal val="visible"/>
                                      </p:to>
                                    </p:set>
                                    <p:animEffect transition="in" filter="wipe(left)">
                                      <p:cBhvr>
                                        <p:cTn id="7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4" grpId="0"/>
      <p:bldP spid="15" grpId="0"/>
      <p:bldP spid="16" grpId="0" animBg="1"/>
      <p:bldP spid="17" grpId="0" animBg="1"/>
      <p:bldP spid="19" grpId="0"/>
      <p:bldP spid="22" grpId="0"/>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8D4B38-B855-89A6-42AF-FF6B8736B9F9}"/>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B442B765-04C7-7F0D-BB3F-16B991645162}"/>
              </a:ext>
            </a:extLst>
          </p:cNvPr>
          <p:cNvSpPr txBox="1"/>
          <p:nvPr/>
        </p:nvSpPr>
        <p:spPr>
          <a:xfrm>
            <a:off x="931333" y="316607"/>
            <a:ext cx="7865533" cy="584775"/>
          </a:xfrm>
          <a:prstGeom prst="rect">
            <a:avLst/>
          </a:prstGeom>
          <a:noFill/>
        </p:spPr>
        <p:txBody>
          <a:bodyPr wrap="square" rtlCol="0">
            <a:spAutoFit/>
          </a:bodyPr>
          <a:lstStyle/>
          <a:p>
            <a:r>
              <a:rPr lang="ja-JP" altLang="en-US" sz="3200" kern="0" dirty="0">
                <a:solidFill>
                  <a:schemeClr val="accent2"/>
                </a:solidFill>
                <a:latin typeface="HGP創英角ｺﾞｼｯｸUB" panose="020B0900000000000000" pitchFamily="50" charset="-128"/>
                <a:ea typeface="HGP創英角ｺﾞｼｯｸUB" panose="020B0900000000000000" pitchFamily="50" charset="-128"/>
              </a:rPr>
              <a:t>常勤支援員複数配置の必要性</a:t>
            </a:r>
            <a:endParaRPr lang="en-US" altLang="ja-JP" sz="3200" kern="0" dirty="0">
              <a:solidFill>
                <a:schemeClr val="accent2"/>
              </a:solidFill>
              <a:latin typeface="HGP創英角ｺﾞｼｯｸUB" panose="020B0900000000000000" pitchFamily="50" charset="-128"/>
              <a:ea typeface="HGP創英角ｺﾞｼｯｸUB" panose="020B0900000000000000" pitchFamily="50" charset="-128"/>
            </a:endParaRPr>
          </a:p>
        </p:txBody>
      </p:sp>
      <p:sp>
        <p:nvSpPr>
          <p:cNvPr id="6" name="テキスト ボックス 5">
            <a:extLst>
              <a:ext uri="{FF2B5EF4-FFF2-40B4-BE49-F238E27FC236}">
                <a16:creationId xmlns:a16="http://schemas.microsoft.com/office/drawing/2014/main" id="{762B8C3F-21E9-DDBB-AE17-6F7E446FEF9D}"/>
              </a:ext>
            </a:extLst>
          </p:cNvPr>
          <p:cNvSpPr txBox="1"/>
          <p:nvPr/>
        </p:nvSpPr>
        <p:spPr>
          <a:xfrm>
            <a:off x="990598" y="1049411"/>
            <a:ext cx="3666069" cy="461665"/>
          </a:xfrm>
          <a:prstGeom prst="rect">
            <a:avLst/>
          </a:prstGeom>
          <a:noFill/>
        </p:spPr>
        <p:txBody>
          <a:bodyPr wrap="square" rtlCol="0">
            <a:spAutoFit/>
          </a:bodyPr>
          <a:lstStyle/>
          <a:p>
            <a:r>
              <a:rPr kumimoji="1" lang="ja-JP" altLang="en-US" sz="2400" dirty="0"/>
              <a:t>＜支援員の１日＞</a:t>
            </a:r>
          </a:p>
        </p:txBody>
      </p:sp>
      <p:sp>
        <p:nvSpPr>
          <p:cNvPr id="9" name="テキスト ボックス 8">
            <a:extLst>
              <a:ext uri="{FF2B5EF4-FFF2-40B4-BE49-F238E27FC236}">
                <a16:creationId xmlns:a16="http://schemas.microsoft.com/office/drawing/2014/main" id="{BF3B5BA3-DCCC-8515-C6A2-4D38CE576FA3}"/>
              </a:ext>
            </a:extLst>
          </p:cNvPr>
          <p:cNvSpPr txBox="1"/>
          <p:nvPr/>
        </p:nvSpPr>
        <p:spPr>
          <a:xfrm>
            <a:off x="5604242" y="1923974"/>
            <a:ext cx="4390366" cy="830997"/>
          </a:xfrm>
          <a:prstGeom prst="rect">
            <a:avLst/>
          </a:prstGeom>
          <a:noFill/>
        </p:spPr>
        <p:txBody>
          <a:bodyPr wrap="square" rtlCol="0">
            <a:spAutoFit/>
          </a:bodyPr>
          <a:lstStyle/>
          <a:p>
            <a:r>
              <a:rPr kumimoji="1" lang="ja-JP" altLang="en-US" sz="2400" dirty="0"/>
              <a:t>保育の質を確保するための</a:t>
            </a:r>
            <a:endParaRPr kumimoji="1" lang="en-US" altLang="ja-JP" sz="2400" dirty="0"/>
          </a:p>
          <a:p>
            <a:r>
              <a:rPr kumimoji="1" lang="ja-JP" altLang="en-US" sz="2400" dirty="0"/>
              <a:t>重要な準備時間</a:t>
            </a:r>
          </a:p>
        </p:txBody>
      </p:sp>
      <p:grpSp>
        <p:nvGrpSpPr>
          <p:cNvPr id="5" name="グループ化 4">
            <a:extLst>
              <a:ext uri="{FF2B5EF4-FFF2-40B4-BE49-F238E27FC236}">
                <a16:creationId xmlns:a16="http://schemas.microsoft.com/office/drawing/2014/main" id="{67DAFB62-6EEB-F1E7-1DED-3185AB3C4459}"/>
              </a:ext>
            </a:extLst>
          </p:cNvPr>
          <p:cNvGrpSpPr/>
          <p:nvPr/>
        </p:nvGrpSpPr>
        <p:grpSpPr>
          <a:xfrm>
            <a:off x="1112089" y="3965949"/>
            <a:ext cx="3853318" cy="2752416"/>
            <a:chOff x="931333" y="2679405"/>
            <a:chExt cx="3853318" cy="2752416"/>
          </a:xfrm>
        </p:grpSpPr>
        <p:sp>
          <p:nvSpPr>
            <p:cNvPr id="3" name="四角形: 角を丸くする 2">
              <a:extLst>
                <a:ext uri="{FF2B5EF4-FFF2-40B4-BE49-F238E27FC236}">
                  <a16:creationId xmlns:a16="http://schemas.microsoft.com/office/drawing/2014/main" id="{F925AC5D-1927-C4E5-058C-E7923E852474}"/>
                </a:ext>
              </a:extLst>
            </p:cNvPr>
            <p:cNvSpPr/>
            <p:nvPr/>
          </p:nvSpPr>
          <p:spPr>
            <a:xfrm>
              <a:off x="931333" y="2679405"/>
              <a:ext cx="3853318" cy="2752416"/>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1C396C6C-6EA4-B1CD-3C51-9199F1204835}"/>
                </a:ext>
              </a:extLst>
            </p:cNvPr>
            <p:cNvSpPr txBox="1"/>
            <p:nvPr/>
          </p:nvSpPr>
          <p:spPr>
            <a:xfrm>
              <a:off x="1026039" y="2754165"/>
              <a:ext cx="3666069" cy="2677656"/>
            </a:xfrm>
            <a:prstGeom prst="rect">
              <a:avLst/>
            </a:prstGeom>
            <a:noFill/>
          </p:spPr>
          <p:txBody>
            <a:bodyPr wrap="square" rtlCol="0">
              <a:spAutoFit/>
            </a:bodyPr>
            <a:lstStyle/>
            <a:p>
              <a:r>
                <a:rPr kumimoji="1" lang="ja-JP" altLang="en-US" sz="2400" dirty="0"/>
                <a:t>１４：３０～１９：００</a:t>
              </a:r>
              <a:endParaRPr kumimoji="1" lang="en-US" altLang="ja-JP" sz="2400" dirty="0"/>
            </a:p>
            <a:p>
              <a:r>
                <a:rPr kumimoji="1" lang="ja-JP" altLang="en-US" sz="2400" dirty="0">
                  <a:highlight>
                    <a:srgbClr val="FFFF00"/>
                  </a:highlight>
                </a:rPr>
                <a:t>子どもたちがいる時間</a:t>
              </a:r>
              <a:endParaRPr kumimoji="1" lang="en-US" altLang="ja-JP" sz="2400" dirty="0">
                <a:highlight>
                  <a:srgbClr val="FFFF00"/>
                </a:highlight>
              </a:endParaRPr>
            </a:p>
            <a:p>
              <a:r>
                <a:rPr kumimoji="1" lang="ja-JP" altLang="en-US" sz="2400" dirty="0"/>
                <a:t>・遊びの見守り、促し</a:t>
              </a:r>
              <a:endParaRPr kumimoji="1" lang="en-US" altLang="ja-JP" sz="2400" dirty="0"/>
            </a:p>
            <a:p>
              <a:r>
                <a:rPr kumimoji="1" lang="ja-JP" altLang="en-US" sz="2400" dirty="0"/>
                <a:t>・行事や制作</a:t>
              </a:r>
              <a:endParaRPr kumimoji="1" lang="en-US" altLang="ja-JP" sz="2400" dirty="0"/>
            </a:p>
            <a:p>
              <a:r>
                <a:rPr kumimoji="1" lang="ja-JP" altLang="en-US" sz="2400" dirty="0"/>
                <a:t>・宿題への声かけ</a:t>
              </a:r>
              <a:endParaRPr kumimoji="1" lang="en-US" altLang="ja-JP" sz="2400" dirty="0"/>
            </a:p>
            <a:p>
              <a:r>
                <a:rPr kumimoji="1" lang="ja-JP" altLang="en-US" sz="2400" dirty="0"/>
                <a:t>・喧嘩やもめごと対応</a:t>
              </a:r>
              <a:endParaRPr kumimoji="1" lang="en-US" altLang="ja-JP" sz="2400" dirty="0"/>
            </a:p>
            <a:p>
              <a:r>
                <a:rPr kumimoji="1" lang="ja-JP" altLang="en-US" sz="2400" dirty="0"/>
                <a:t>・お迎え父母への伝達</a:t>
              </a:r>
            </a:p>
          </p:txBody>
        </p:sp>
      </p:grpSp>
      <p:grpSp>
        <p:nvGrpSpPr>
          <p:cNvPr id="18" name="グループ化 17">
            <a:extLst>
              <a:ext uri="{FF2B5EF4-FFF2-40B4-BE49-F238E27FC236}">
                <a16:creationId xmlns:a16="http://schemas.microsoft.com/office/drawing/2014/main" id="{569C2CF0-DC9B-E175-11C7-D0219ED3519E}"/>
              </a:ext>
            </a:extLst>
          </p:cNvPr>
          <p:cNvGrpSpPr/>
          <p:nvPr/>
        </p:nvGrpSpPr>
        <p:grpSpPr>
          <a:xfrm>
            <a:off x="1112089" y="1511076"/>
            <a:ext cx="4331781" cy="2383084"/>
            <a:chOff x="1112089" y="1511076"/>
            <a:chExt cx="4331781" cy="2383084"/>
          </a:xfrm>
        </p:grpSpPr>
        <p:sp>
          <p:nvSpPr>
            <p:cNvPr id="8" name="四角形: 角を丸くする 7">
              <a:extLst>
                <a:ext uri="{FF2B5EF4-FFF2-40B4-BE49-F238E27FC236}">
                  <a16:creationId xmlns:a16="http://schemas.microsoft.com/office/drawing/2014/main" id="{C2EA18DE-2228-0A52-06AE-542655282AA4}"/>
                </a:ext>
              </a:extLst>
            </p:cNvPr>
            <p:cNvSpPr/>
            <p:nvPr/>
          </p:nvSpPr>
          <p:spPr>
            <a:xfrm>
              <a:off x="1112089" y="1511076"/>
              <a:ext cx="3853318" cy="2383084"/>
            </a:xfrm>
            <a:prstGeom prst="roundRect">
              <a:avLst/>
            </a:prstGeom>
            <a:solidFill>
              <a:srgbClr val="BFF4FD"/>
            </a:solidFill>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5B7A8218-CD19-B681-2B13-F86BC916D4DB}"/>
                </a:ext>
              </a:extLst>
            </p:cNvPr>
            <p:cNvSpPr txBox="1"/>
            <p:nvPr/>
          </p:nvSpPr>
          <p:spPr>
            <a:xfrm>
              <a:off x="1198030" y="1585836"/>
              <a:ext cx="4245840" cy="2308324"/>
            </a:xfrm>
            <a:prstGeom prst="rect">
              <a:avLst/>
            </a:prstGeom>
            <a:noFill/>
          </p:spPr>
          <p:txBody>
            <a:bodyPr wrap="square" rtlCol="0">
              <a:spAutoFit/>
            </a:bodyPr>
            <a:lstStyle/>
            <a:p>
              <a:r>
                <a:rPr kumimoji="1" lang="ja-JP" altLang="en-US" sz="2400" dirty="0"/>
                <a:t>１２：００～１４：３０</a:t>
              </a:r>
              <a:endParaRPr kumimoji="1" lang="en-US" altLang="ja-JP" sz="2400" dirty="0"/>
            </a:p>
            <a:p>
              <a:r>
                <a:rPr kumimoji="1" lang="ja-JP" altLang="en-US" sz="2400" dirty="0">
                  <a:highlight>
                    <a:srgbClr val="FFFF00"/>
                  </a:highlight>
                </a:rPr>
                <a:t>子どもたちがいない時間</a:t>
              </a:r>
              <a:endParaRPr kumimoji="1" lang="en-US" altLang="ja-JP" sz="2400" dirty="0">
                <a:highlight>
                  <a:srgbClr val="FFFF00"/>
                </a:highlight>
              </a:endParaRPr>
            </a:p>
            <a:p>
              <a:r>
                <a:rPr kumimoji="1" lang="ja-JP" altLang="en-US" sz="2400" dirty="0"/>
                <a:t>・施設管理、点検</a:t>
              </a:r>
              <a:endParaRPr kumimoji="1" lang="en-US" altLang="ja-JP" sz="2400" dirty="0"/>
            </a:p>
            <a:p>
              <a:r>
                <a:rPr kumimoji="1" lang="ja-JP" altLang="en-US" sz="2400" dirty="0"/>
                <a:t>・保育計画、お便り作成</a:t>
              </a:r>
              <a:endParaRPr kumimoji="1" lang="en-US" altLang="ja-JP" sz="2400" dirty="0"/>
            </a:p>
            <a:p>
              <a:r>
                <a:rPr kumimoji="1" lang="ja-JP" altLang="en-US" sz="2400" dirty="0"/>
                <a:t>・子供の様子を相談共有</a:t>
              </a:r>
              <a:endParaRPr kumimoji="1" lang="en-US" altLang="ja-JP" sz="2400" dirty="0"/>
            </a:p>
            <a:p>
              <a:r>
                <a:rPr kumimoji="1" lang="ja-JP" altLang="en-US" sz="2400" dirty="0"/>
                <a:t>・行事や制作の準備、</a:t>
              </a:r>
              <a:r>
                <a:rPr kumimoji="1" lang="en-US" altLang="ja-JP" sz="2400" dirty="0"/>
                <a:t>etc.</a:t>
              </a:r>
              <a:endParaRPr kumimoji="1" lang="ja-JP" altLang="en-US" sz="2400" dirty="0"/>
            </a:p>
          </p:txBody>
        </p:sp>
      </p:grpSp>
      <p:sp>
        <p:nvSpPr>
          <p:cNvPr id="10" name="矢印: 右 9">
            <a:extLst>
              <a:ext uri="{FF2B5EF4-FFF2-40B4-BE49-F238E27FC236}">
                <a16:creationId xmlns:a16="http://schemas.microsoft.com/office/drawing/2014/main" id="{66966FC5-B996-B141-0637-43997B648992}"/>
              </a:ext>
            </a:extLst>
          </p:cNvPr>
          <p:cNvSpPr/>
          <p:nvPr/>
        </p:nvSpPr>
        <p:spPr>
          <a:xfrm>
            <a:off x="4784651" y="5082363"/>
            <a:ext cx="659219" cy="669851"/>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42037BE3-CC0D-DC77-C19B-D66A5BF7BCC7}"/>
              </a:ext>
            </a:extLst>
          </p:cNvPr>
          <p:cNvSpPr txBox="1"/>
          <p:nvPr/>
        </p:nvSpPr>
        <p:spPr>
          <a:xfrm>
            <a:off x="5635256" y="4707443"/>
            <a:ext cx="3944679" cy="1200329"/>
          </a:xfrm>
          <a:prstGeom prst="rect">
            <a:avLst/>
          </a:prstGeom>
          <a:noFill/>
        </p:spPr>
        <p:txBody>
          <a:bodyPr wrap="square" rtlCol="0">
            <a:spAutoFit/>
          </a:bodyPr>
          <a:lstStyle/>
          <a:p>
            <a:r>
              <a:rPr kumimoji="1" lang="ja-JP" altLang="en-US" sz="2400" dirty="0"/>
              <a:t>学校の教室とは異なり･･･</a:t>
            </a:r>
            <a:endParaRPr kumimoji="1" lang="en-US" altLang="ja-JP" sz="2400" dirty="0"/>
          </a:p>
          <a:p>
            <a:r>
              <a:rPr kumimoji="1" lang="ja-JP" altLang="en-US" sz="2400" dirty="0"/>
              <a:t>自由に動き回る子供たちに</a:t>
            </a:r>
            <a:endParaRPr kumimoji="1" lang="en-US" altLang="ja-JP" sz="2400" dirty="0"/>
          </a:p>
          <a:p>
            <a:r>
              <a:rPr kumimoji="1" lang="ja-JP" altLang="en-US" sz="2400" dirty="0"/>
              <a:t>向き合い続ける時間</a:t>
            </a:r>
            <a:endParaRPr kumimoji="1" lang="en-US" altLang="ja-JP" sz="2400" dirty="0"/>
          </a:p>
        </p:txBody>
      </p:sp>
      <p:sp>
        <p:nvSpPr>
          <p:cNvPr id="12" name="矢印: 右 11">
            <a:extLst>
              <a:ext uri="{FF2B5EF4-FFF2-40B4-BE49-F238E27FC236}">
                <a16:creationId xmlns:a16="http://schemas.microsoft.com/office/drawing/2014/main" id="{82F3EEE0-5E0E-166C-4F71-B529F8C8C1BA}"/>
              </a:ext>
            </a:extLst>
          </p:cNvPr>
          <p:cNvSpPr/>
          <p:nvPr/>
        </p:nvSpPr>
        <p:spPr>
          <a:xfrm>
            <a:off x="4809455" y="2395856"/>
            <a:ext cx="659219" cy="669851"/>
          </a:xfrm>
          <a:prstGeom prst="rightArrow">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8A655554-B621-253B-781F-F359F8503713}"/>
              </a:ext>
            </a:extLst>
          </p:cNvPr>
          <p:cNvSpPr txBox="1"/>
          <p:nvPr/>
        </p:nvSpPr>
        <p:spPr>
          <a:xfrm>
            <a:off x="5604242" y="2754971"/>
            <a:ext cx="4082018" cy="830997"/>
          </a:xfrm>
          <a:prstGeom prst="rect">
            <a:avLst/>
          </a:prstGeom>
          <a:noFill/>
        </p:spPr>
        <p:txBody>
          <a:bodyPr wrap="square" rtlCol="0">
            <a:spAutoFit/>
          </a:bodyPr>
          <a:lstStyle/>
          <a:p>
            <a:r>
              <a:rPr kumimoji="1" lang="ja-JP" altLang="en-US" sz="2400" b="1" dirty="0">
                <a:solidFill>
                  <a:srgbClr val="C00000"/>
                </a:solidFill>
              </a:rPr>
              <a:t>良い保育を実践するために不可欠</a:t>
            </a:r>
          </a:p>
        </p:txBody>
      </p:sp>
    </p:spTree>
    <p:extLst>
      <p:ext uri="{BB962C8B-B14F-4D97-AF65-F5344CB8AC3E}">
        <p14:creationId xmlns:p14="http://schemas.microsoft.com/office/powerpoint/2010/main" val="2449064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wipe(up)">
                                      <p:cBhvr>
                                        <p:cTn id="20" dur="500"/>
                                        <p:tgtEl>
                                          <p:spTgt spid="18"/>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left)">
                                      <p:cBhvr>
                                        <p:cTn id="25" dur="500"/>
                                        <p:tgtEl>
                                          <p:spTgt spid="12"/>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left)">
                                      <p:cBhvr>
                                        <p:cTn id="28" dur="5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wipe(left)">
                                      <p:cBhvr>
                                        <p:cTn id="3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1" grpId="0"/>
      <p:bldP spid="12" grpId="0" animBg="1"/>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F366F2-E4A9-F628-3369-33EE6E98D3BC}"/>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DF95901-E2FA-9354-C3F7-3369F5C37CC4}"/>
              </a:ext>
            </a:extLst>
          </p:cNvPr>
          <p:cNvSpPr txBox="1"/>
          <p:nvPr/>
        </p:nvSpPr>
        <p:spPr>
          <a:xfrm>
            <a:off x="931333" y="316607"/>
            <a:ext cx="7865533" cy="584775"/>
          </a:xfrm>
          <a:prstGeom prst="rect">
            <a:avLst/>
          </a:prstGeom>
          <a:noFill/>
        </p:spPr>
        <p:txBody>
          <a:bodyPr wrap="square" rtlCol="0">
            <a:spAutoFit/>
          </a:bodyPr>
          <a:lstStyle/>
          <a:p>
            <a:r>
              <a:rPr lang="ja-JP" altLang="en-US" sz="3200" kern="0" dirty="0">
                <a:solidFill>
                  <a:schemeClr val="accent2"/>
                </a:solidFill>
                <a:latin typeface="HGP創英角ｺﾞｼｯｸUB" panose="020B0900000000000000" pitchFamily="50" charset="-128"/>
                <a:ea typeface="HGP創英角ｺﾞｼｯｸUB" panose="020B0900000000000000" pitchFamily="50" charset="-128"/>
              </a:rPr>
              <a:t>常勤支援員複数配置の必要性</a:t>
            </a:r>
            <a:endParaRPr lang="en-US" altLang="ja-JP" sz="3200" kern="0" dirty="0">
              <a:solidFill>
                <a:schemeClr val="accent2"/>
              </a:solidFill>
              <a:latin typeface="HGP創英角ｺﾞｼｯｸUB" panose="020B0900000000000000" pitchFamily="50" charset="-128"/>
              <a:ea typeface="HGP創英角ｺﾞｼｯｸUB" panose="020B0900000000000000" pitchFamily="50" charset="-128"/>
            </a:endParaRPr>
          </a:p>
        </p:txBody>
      </p:sp>
      <p:sp>
        <p:nvSpPr>
          <p:cNvPr id="13" name="テキスト ボックス 12">
            <a:extLst>
              <a:ext uri="{FF2B5EF4-FFF2-40B4-BE49-F238E27FC236}">
                <a16:creationId xmlns:a16="http://schemas.microsoft.com/office/drawing/2014/main" id="{9EA56704-0EB3-FBDC-289A-C9D5AD1F1517}"/>
              </a:ext>
            </a:extLst>
          </p:cNvPr>
          <p:cNvSpPr txBox="1"/>
          <p:nvPr/>
        </p:nvSpPr>
        <p:spPr>
          <a:xfrm>
            <a:off x="878167" y="978187"/>
            <a:ext cx="9329093" cy="4893647"/>
          </a:xfrm>
          <a:prstGeom prst="rect">
            <a:avLst/>
          </a:prstGeom>
          <a:noFill/>
        </p:spPr>
        <p:txBody>
          <a:bodyPr wrap="square" rtlCol="0">
            <a:spAutoFit/>
          </a:bodyPr>
          <a:lstStyle/>
          <a:p>
            <a:r>
              <a:rPr kumimoji="1" lang="ja-JP" altLang="en-US" sz="2400" dirty="0"/>
              <a:t>＜放課後児童クラブ運営指針＞</a:t>
            </a:r>
            <a:endParaRPr kumimoji="1" lang="en-US" altLang="ja-JP" sz="2400" dirty="0"/>
          </a:p>
          <a:p>
            <a:r>
              <a:rPr kumimoji="1" lang="ja-JP" altLang="en-US" sz="2400" b="1" dirty="0">
                <a:solidFill>
                  <a:srgbClr val="C00000"/>
                </a:solidFill>
              </a:rPr>
              <a:t>育成支援の基本（第１章３）</a:t>
            </a:r>
            <a:endParaRPr kumimoji="1" lang="en-US" altLang="ja-JP" sz="2400" b="1" dirty="0">
              <a:solidFill>
                <a:srgbClr val="C00000"/>
              </a:solidFill>
            </a:endParaRPr>
          </a:p>
          <a:p>
            <a:r>
              <a:rPr kumimoji="1" lang="ja-JP" altLang="en-US" sz="2400" dirty="0"/>
              <a:t>「子どもが安心して過ごせる生活の場としてふさわしい環境を整え、安全面に配慮しながら子どもが自ら危険を回避できるようにしていくとともに、</a:t>
            </a:r>
            <a:r>
              <a:rPr kumimoji="1" lang="ja-JP" altLang="en-US" sz="2400" b="1" dirty="0">
                <a:solidFill>
                  <a:srgbClr val="C00000"/>
                </a:solidFill>
              </a:rPr>
              <a:t>子どもの発達段階に応じた主体的な遊びや生活が可能となるように、自主性、社会性及び創造性の向上、基本的な生活習慣の確立等により、子どもの健全な育成を図る</a:t>
            </a:r>
            <a:r>
              <a:rPr kumimoji="1" lang="ja-JP" altLang="en-US" sz="2400" dirty="0"/>
              <a:t>」</a:t>
            </a:r>
            <a:endParaRPr kumimoji="1" lang="en-US" altLang="ja-JP" sz="2400" dirty="0"/>
          </a:p>
          <a:p>
            <a:endParaRPr kumimoji="1" lang="en-US" altLang="ja-JP" sz="2400" b="1" dirty="0">
              <a:solidFill>
                <a:srgbClr val="C00000"/>
              </a:solidFill>
            </a:endParaRPr>
          </a:p>
          <a:p>
            <a:r>
              <a:rPr kumimoji="1" lang="ja-JP" altLang="en-US" sz="2400" b="1" dirty="0">
                <a:solidFill>
                  <a:srgbClr val="C00000"/>
                </a:solidFill>
              </a:rPr>
              <a:t>職員体制（第４章１）</a:t>
            </a:r>
            <a:endParaRPr kumimoji="1" lang="en-US" altLang="ja-JP" sz="2400" b="1" dirty="0">
              <a:solidFill>
                <a:srgbClr val="C00000"/>
              </a:solidFill>
            </a:endParaRPr>
          </a:p>
          <a:p>
            <a:r>
              <a:rPr kumimoji="1" lang="ja-JP" altLang="en-US" sz="2400" dirty="0"/>
              <a:t>「勤務時間については、子どもの受入れ準備や打合せ、育成支</a:t>
            </a:r>
          </a:p>
          <a:p>
            <a:r>
              <a:rPr kumimoji="1" lang="ja-JP" altLang="en-US" sz="2400" dirty="0"/>
              <a:t>援の記録作成等、</a:t>
            </a:r>
            <a:r>
              <a:rPr kumimoji="1" lang="ja-JP" altLang="en-US" sz="2400" b="1" dirty="0">
                <a:solidFill>
                  <a:srgbClr val="C00000"/>
                </a:solidFill>
              </a:rPr>
              <a:t>開所時間の前後に必要となる時間を前提として設定されることが求められる</a:t>
            </a:r>
            <a:r>
              <a:rPr kumimoji="1" lang="ja-JP" altLang="en-US" sz="2400" dirty="0"/>
              <a:t>」</a:t>
            </a:r>
          </a:p>
          <a:p>
            <a:endParaRPr kumimoji="1" lang="ja-JP" altLang="en-US" sz="2400" dirty="0"/>
          </a:p>
        </p:txBody>
      </p:sp>
      <p:sp>
        <p:nvSpPr>
          <p:cNvPr id="14" name="テキスト ボックス 13">
            <a:extLst>
              <a:ext uri="{FF2B5EF4-FFF2-40B4-BE49-F238E27FC236}">
                <a16:creationId xmlns:a16="http://schemas.microsoft.com/office/drawing/2014/main" id="{39839031-679C-1B3E-2167-4373826F1343}"/>
              </a:ext>
            </a:extLst>
          </p:cNvPr>
          <p:cNvSpPr txBox="1"/>
          <p:nvPr/>
        </p:nvSpPr>
        <p:spPr>
          <a:xfrm>
            <a:off x="931333" y="5560823"/>
            <a:ext cx="9329093" cy="1200329"/>
          </a:xfrm>
          <a:prstGeom prst="rect">
            <a:avLst/>
          </a:prstGeom>
          <a:noFill/>
        </p:spPr>
        <p:txBody>
          <a:bodyPr wrap="square" rtlCol="0">
            <a:spAutoFit/>
          </a:bodyPr>
          <a:lstStyle/>
          <a:p>
            <a:r>
              <a:rPr kumimoji="1" lang="ja-JP" altLang="en-US" sz="2400" dirty="0"/>
              <a:t>春日部市とトライが協定変更により定めた、</a:t>
            </a:r>
            <a:endParaRPr kumimoji="1" lang="en-US" altLang="ja-JP" sz="2400" dirty="0"/>
          </a:p>
          <a:p>
            <a:r>
              <a:rPr kumimoji="1" lang="ja-JP" altLang="en-US" sz="2400" b="1" dirty="0">
                <a:solidFill>
                  <a:srgbClr val="C00000"/>
                </a:solidFill>
              </a:rPr>
              <a:t>「３．５時間</a:t>
            </a:r>
            <a:r>
              <a:rPr kumimoji="1" lang="en-US" altLang="ja-JP" sz="2400" b="1" dirty="0">
                <a:solidFill>
                  <a:srgbClr val="C00000"/>
                </a:solidFill>
              </a:rPr>
              <a:t>×</a:t>
            </a:r>
            <a:r>
              <a:rPr kumimoji="1" lang="ja-JP" altLang="en-US" sz="2400" b="1" dirty="0">
                <a:solidFill>
                  <a:srgbClr val="C00000"/>
                </a:solidFill>
              </a:rPr>
              <a:t>週５日で常勤」</a:t>
            </a:r>
            <a:r>
              <a:rPr kumimoji="1" lang="ja-JP" altLang="en-US" sz="2400" dirty="0"/>
              <a:t>は、指針からも常識からもかけ離れた非常識な定義　</a:t>
            </a:r>
            <a:r>
              <a:rPr kumimoji="1" lang="ja-JP" altLang="en-US" sz="2400" b="1" dirty="0">
                <a:solidFill>
                  <a:srgbClr val="C00000"/>
                </a:solidFill>
              </a:rPr>
              <a:t>開所時間すらカバーできていない</a:t>
            </a:r>
          </a:p>
        </p:txBody>
      </p:sp>
    </p:spTree>
    <p:extLst>
      <p:ext uri="{BB962C8B-B14F-4D97-AF65-F5344CB8AC3E}">
        <p14:creationId xmlns:p14="http://schemas.microsoft.com/office/powerpoint/2010/main" val="2222082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Effect transition="in" filter="wipe(left)">
                                      <p:cBhvr>
                                        <p:cTn id="7" dur="500"/>
                                        <p:tgtEl>
                                          <p:spTgt spid="13">
                                            <p:txEl>
                                              <p:pRg st="1" end="1"/>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13">
                                            <p:txEl>
                                              <p:pRg st="2" end="2"/>
                                            </p:txEl>
                                          </p:spTgt>
                                        </p:tgtEl>
                                        <p:attrNameLst>
                                          <p:attrName>style.visibility</p:attrName>
                                        </p:attrNameLst>
                                      </p:cBhvr>
                                      <p:to>
                                        <p:strVal val="visible"/>
                                      </p:to>
                                    </p:set>
                                    <p:animEffect transition="in" filter="wipe(left)">
                                      <p:cBhvr>
                                        <p:cTn id="10" dur="500"/>
                                        <p:tgtEl>
                                          <p:spTgt spid="1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animEffect transition="in" filter="wipe(left)">
                                      <p:cBhvr>
                                        <p:cTn id="15" dur="500"/>
                                        <p:tgtEl>
                                          <p:spTgt spid="13">
                                            <p:txEl>
                                              <p:pRg st="4" end="4"/>
                                            </p:txEl>
                                          </p:spTgt>
                                        </p:tgtEl>
                                      </p:cBhvr>
                                    </p:animEffect>
                                  </p:childTnLst>
                                </p:cTn>
                              </p:par>
                              <p:par>
                                <p:cTn id="16" presetID="22" presetClass="entr" presetSubtype="8" fill="hold" nodeType="withEffect">
                                  <p:stCondLst>
                                    <p:cond delay="0"/>
                                  </p:stCondLst>
                                  <p:childTnLst>
                                    <p:set>
                                      <p:cBhvr>
                                        <p:cTn id="17" dur="1" fill="hold">
                                          <p:stCondLst>
                                            <p:cond delay="0"/>
                                          </p:stCondLst>
                                        </p:cTn>
                                        <p:tgtEl>
                                          <p:spTgt spid="13">
                                            <p:txEl>
                                              <p:pRg st="5" end="5"/>
                                            </p:txEl>
                                          </p:spTgt>
                                        </p:tgtEl>
                                        <p:attrNameLst>
                                          <p:attrName>style.visibility</p:attrName>
                                        </p:attrNameLst>
                                      </p:cBhvr>
                                      <p:to>
                                        <p:strVal val="visible"/>
                                      </p:to>
                                    </p:set>
                                    <p:animEffect transition="in" filter="wipe(left)">
                                      <p:cBhvr>
                                        <p:cTn id="18" dur="500"/>
                                        <p:tgtEl>
                                          <p:spTgt spid="13">
                                            <p:txEl>
                                              <p:pRg st="5" end="5"/>
                                            </p:txEl>
                                          </p:spTgt>
                                        </p:tgtEl>
                                      </p:cBhvr>
                                    </p:animEffect>
                                  </p:childTnLst>
                                </p:cTn>
                              </p:par>
                              <p:par>
                                <p:cTn id="19" presetID="22" presetClass="entr" presetSubtype="8" fill="hold" nodeType="withEffect">
                                  <p:stCondLst>
                                    <p:cond delay="0"/>
                                  </p:stCondLst>
                                  <p:childTnLst>
                                    <p:set>
                                      <p:cBhvr>
                                        <p:cTn id="20" dur="1" fill="hold">
                                          <p:stCondLst>
                                            <p:cond delay="0"/>
                                          </p:stCondLst>
                                        </p:cTn>
                                        <p:tgtEl>
                                          <p:spTgt spid="13">
                                            <p:txEl>
                                              <p:pRg st="6" end="6"/>
                                            </p:txEl>
                                          </p:spTgt>
                                        </p:tgtEl>
                                        <p:attrNameLst>
                                          <p:attrName>style.visibility</p:attrName>
                                        </p:attrNameLst>
                                      </p:cBhvr>
                                      <p:to>
                                        <p:strVal val="visible"/>
                                      </p:to>
                                    </p:set>
                                    <p:animEffect transition="in" filter="wipe(left)">
                                      <p:cBhvr>
                                        <p:cTn id="21" dur="500"/>
                                        <p:tgtEl>
                                          <p:spTgt spid="13">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left)">
                                      <p:cBhvr>
                                        <p:cTn id="2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56C90E-9A9A-45D9-77CD-090CB9368996}"/>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EAC1126-B06C-C925-BE99-94FBF9092521}"/>
              </a:ext>
            </a:extLst>
          </p:cNvPr>
          <p:cNvSpPr txBox="1"/>
          <p:nvPr/>
        </p:nvSpPr>
        <p:spPr>
          <a:xfrm>
            <a:off x="931333" y="316607"/>
            <a:ext cx="7865533" cy="584775"/>
          </a:xfrm>
          <a:prstGeom prst="rect">
            <a:avLst/>
          </a:prstGeom>
          <a:noFill/>
        </p:spPr>
        <p:txBody>
          <a:bodyPr wrap="square" rtlCol="0">
            <a:spAutoFit/>
          </a:bodyPr>
          <a:lstStyle/>
          <a:p>
            <a:r>
              <a:rPr lang="ja-JP" altLang="en-US" sz="3200" kern="0" dirty="0">
                <a:solidFill>
                  <a:schemeClr val="accent2"/>
                </a:solidFill>
                <a:latin typeface="HGP創英角ｺﾞｼｯｸUB" panose="020B0900000000000000" pitchFamily="50" charset="-128"/>
                <a:ea typeface="HGP創英角ｺﾞｼｯｸUB" panose="020B0900000000000000" pitchFamily="50" charset="-128"/>
              </a:rPr>
              <a:t>常勤支援員複数配置の必要性</a:t>
            </a:r>
            <a:endParaRPr lang="en-US" altLang="ja-JP" sz="3200" kern="0" dirty="0">
              <a:solidFill>
                <a:schemeClr val="accent2"/>
              </a:solidFill>
              <a:latin typeface="HGP創英角ｺﾞｼｯｸUB" panose="020B0900000000000000" pitchFamily="50" charset="-128"/>
              <a:ea typeface="HGP創英角ｺﾞｼｯｸUB" panose="020B0900000000000000" pitchFamily="50" charset="-128"/>
            </a:endParaRPr>
          </a:p>
        </p:txBody>
      </p:sp>
      <p:sp>
        <p:nvSpPr>
          <p:cNvPr id="13" name="テキスト ボックス 12">
            <a:extLst>
              <a:ext uri="{FF2B5EF4-FFF2-40B4-BE49-F238E27FC236}">
                <a16:creationId xmlns:a16="http://schemas.microsoft.com/office/drawing/2014/main" id="{7B20A230-4149-D13C-8812-68D038C9D5A1}"/>
              </a:ext>
            </a:extLst>
          </p:cNvPr>
          <p:cNvSpPr txBox="1"/>
          <p:nvPr/>
        </p:nvSpPr>
        <p:spPr>
          <a:xfrm>
            <a:off x="878167" y="1318438"/>
            <a:ext cx="9669331" cy="4524315"/>
          </a:xfrm>
          <a:prstGeom prst="rect">
            <a:avLst/>
          </a:prstGeom>
          <a:noFill/>
        </p:spPr>
        <p:txBody>
          <a:bodyPr wrap="square" rtlCol="0">
            <a:spAutoFit/>
          </a:bodyPr>
          <a:lstStyle/>
          <a:p>
            <a:r>
              <a:rPr kumimoji="1" lang="ja-JP" altLang="en-US" sz="2400" b="1" dirty="0">
                <a:solidFill>
                  <a:srgbClr val="C00000"/>
                </a:solidFill>
              </a:rPr>
              <a:t>＜常勤支援員の声＞</a:t>
            </a:r>
            <a:r>
              <a:rPr kumimoji="1" lang="ja-JP" altLang="en-US" sz="2400" dirty="0"/>
              <a:t>常勤が一人だと･･･</a:t>
            </a:r>
            <a:endParaRPr kumimoji="1" lang="en-US" altLang="ja-JP" sz="2400" dirty="0"/>
          </a:p>
          <a:p>
            <a:endParaRPr kumimoji="1" lang="en-US" altLang="ja-JP" sz="2400" dirty="0"/>
          </a:p>
          <a:p>
            <a:r>
              <a:rPr kumimoji="1" lang="ja-JP" altLang="en-US" sz="2400" dirty="0"/>
              <a:t>・ハプニングが起きた時に手が回らなくなる。</a:t>
            </a:r>
            <a:endParaRPr kumimoji="1" lang="en-US" altLang="ja-JP" sz="2400" dirty="0"/>
          </a:p>
          <a:p>
            <a:endParaRPr kumimoji="1" lang="en-US" altLang="ja-JP" sz="2400" dirty="0"/>
          </a:p>
          <a:p>
            <a:r>
              <a:rPr kumimoji="1" lang="ja-JP" altLang="en-US" sz="2400" dirty="0"/>
              <a:t>・予測不能な行動をする子供たち。相棒がいないと相談できず辛い。</a:t>
            </a:r>
            <a:endParaRPr kumimoji="1" lang="en-US" altLang="ja-JP" sz="2400" dirty="0"/>
          </a:p>
          <a:p>
            <a:endParaRPr kumimoji="1" lang="en-US" altLang="ja-JP" sz="2400" dirty="0"/>
          </a:p>
          <a:p>
            <a:r>
              <a:rPr kumimoji="1" lang="ja-JP" altLang="en-US" sz="2400" dirty="0"/>
              <a:t>・これまではいろいろしてあげたいと思い、アイデアを考えて準備し</a:t>
            </a:r>
            <a:endParaRPr kumimoji="1" lang="en-US" altLang="ja-JP" sz="2400" dirty="0"/>
          </a:p>
          <a:p>
            <a:r>
              <a:rPr kumimoji="1" lang="ja-JP" altLang="en-US" sz="2400" dirty="0"/>
              <a:t>　てきたが、そうした余裕が無くなった。毎日決まったことをこなす</a:t>
            </a:r>
            <a:endParaRPr kumimoji="1" lang="en-US" altLang="ja-JP" sz="2400" dirty="0"/>
          </a:p>
          <a:p>
            <a:r>
              <a:rPr kumimoji="1" lang="ja-JP" altLang="en-US" sz="2400" dirty="0"/>
              <a:t>　ので精一杯。</a:t>
            </a:r>
            <a:endParaRPr kumimoji="1" lang="en-US" altLang="ja-JP" sz="2400" dirty="0"/>
          </a:p>
          <a:p>
            <a:endParaRPr kumimoji="1" lang="en-US" altLang="ja-JP" sz="2400" dirty="0"/>
          </a:p>
          <a:p>
            <a:r>
              <a:rPr kumimoji="1" lang="ja-JP" altLang="en-US" sz="2400" dirty="0"/>
              <a:t>・常勤は子供の事を見ながら、パートさんへの指示もしなければなら</a:t>
            </a:r>
            <a:endParaRPr kumimoji="1" lang="en-US" altLang="ja-JP" sz="2400" dirty="0"/>
          </a:p>
          <a:p>
            <a:r>
              <a:rPr kumimoji="1" lang="ja-JP" altLang="en-US" sz="2400" dirty="0"/>
              <a:t>　ない。時間が無い。</a:t>
            </a:r>
            <a:endParaRPr kumimoji="1" lang="en-US" altLang="ja-JP" sz="2400" dirty="0"/>
          </a:p>
        </p:txBody>
      </p:sp>
    </p:spTree>
    <p:extLst>
      <p:ext uri="{BB962C8B-B14F-4D97-AF65-F5344CB8AC3E}">
        <p14:creationId xmlns:p14="http://schemas.microsoft.com/office/powerpoint/2010/main" val="3873250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3">
                                            <p:txEl>
                                              <p:pRg st="2" end="2"/>
                                            </p:txEl>
                                          </p:spTgt>
                                        </p:tgtEl>
                                        <p:attrNameLst>
                                          <p:attrName>style.visibility</p:attrName>
                                        </p:attrNameLst>
                                      </p:cBhvr>
                                      <p:to>
                                        <p:strVal val="visible"/>
                                      </p:to>
                                    </p:set>
                                    <p:animEffect transition="in" filter="wipe(left)">
                                      <p:cBhvr>
                                        <p:cTn id="7" dur="500"/>
                                        <p:tgtEl>
                                          <p:spTgt spid="1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3">
                                            <p:txEl>
                                              <p:pRg st="4" end="4"/>
                                            </p:txEl>
                                          </p:spTgt>
                                        </p:tgtEl>
                                        <p:attrNameLst>
                                          <p:attrName>style.visibility</p:attrName>
                                        </p:attrNameLst>
                                      </p:cBhvr>
                                      <p:to>
                                        <p:strVal val="visible"/>
                                      </p:to>
                                    </p:set>
                                    <p:animEffect transition="in" filter="wipe(left)">
                                      <p:cBhvr>
                                        <p:cTn id="12" dur="500"/>
                                        <p:tgtEl>
                                          <p:spTgt spid="1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3">
                                            <p:txEl>
                                              <p:pRg st="6" end="6"/>
                                            </p:txEl>
                                          </p:spTgt>
                                        </p:tgtEl>
                                        <p:attrNameLst>
                                          <p:attrName>style.visibility</p:attrName>
                                        </p:attrNameLst>
                                      </p:cBhvr>
                                      <p:to>
                                        <p:strVal val="visible"/>
                                      </p:to>
                                    </p:set>
                                    <p:animEffect transition="in" filter="wipe(left)">
                                      <p:cBhvr>
                                        <p:cTn id="17" dur="500"/>
                                        <p:tgtEl>
                                          <p:spTgt spid="13">
                                            <p:txEl>
                                              <p:pRg st="6" end="6"/>
                                            </p:txEl>
                                          </p:spTgt>
                                        </p:tgtEl>
                                      </p:cBhvr>
                                    </p:animEffect>
                                  </p:childTnLst>
                                </p:cTn>
                              </p:par>
                              <p:par>
                                <p:cTn id="18" presetID="22" presetClass="entr" presetSubtype="8" fill="hold" nodeType="withEffect">
                                  <p:stCondLst>
                                    <p:cond delay="0"/>
                                  </p:stCondLst>
                                  <p:childTnLst>
                                    <p:set>
                                      <p:cBhvr>
                                        <p:cTn id="19" dur="1" fill="hold">
                                          <p:stCondLst>
                                            <p:cond delay="0"/>
                                          </p:stCondLst>
                                        </p:cTn>
                                        <p:tgtEl>
                                          <p:spTgt spid="13">
                                            <p:txEl>
                                              <p:pRg st="7" end="7"/>
                                            </p:txEl>
                                          </p:spTgt>
                                        </p:tgtEl>
                                        <p:attrNameLst>
                                          <p:attrName>style.visibility</p:attrName>
                                        </p:attrNameLst>
                                      </p:cBhvr>
                                      <p:to>
                                        <p:strVal val="visible"/>
                                      </p:to>
                                    </p:set>
                                    <p:animEffect transition="in" filter="wipe(left)">
                                      <p:cBhvr>
                                        <p:cTn id="20" dur="500"/>
                                        <p:tgtEl>
                                          <p:spTgt spid="13">
                                            <p:txEl>
                                              <p:pRg st="7" end="7"/>
                                            </p:txEl>
                                          </p:spTgt>
                                        </p:tgtEl>
                                      </p:cBhvr>
                                    </p:animEffect>
                                  </p:childTnLst>
                                </p:cTn>
                              </p:par>
                              <p:par>
                                <p:cTn id="21" presetID="22" presetClass="entr" presetSubtype="8" fill="hold" nodeType="withEffect">
                                  <p:stCondLst>
                                    <p:cond delay="0"/>
                                  </p:stCondLst>
                                  <p:childTnLst>
                                    <p:set>
                                      <p:cBhvr>
                                        <p:cTn id="22" dur="1" fill="hold">
                                          <p:stCondLst>
                                            <p:cond delay="0"/>
                                          </p:stCondLst>
                                        </p:cTn>
                                        <p:tgtEl>
                                          <p:spTgt spid="13">
                                            <p:txEl>
                                              <p:pRg st="8" end="8"/>
                                            </p:txEl>
                                          </p:spTgt>
                                        </p:tgtEl>
                                        <p:attrNameLst>
                                          <p:attrName>style.visibility</p:attrName>
                                        </p:attrNameLst>
                                      </p:cBhvr>
                                      <p:to>
                                        <p:strVal val="visible"/>
                                      </p:to>
                                    </p:set>
                                    <p:animEffect transition="in" filter="wipe(left)">
                                      <p:cBhvr>
                                        <p:cTn id="23" dur="500"/>
                                        <p:tgtEl>
                                          <p:spTgt spid="13">
                                            <p:txEl>
                                              <p:pRg st="8" end="8"/>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13">
                                            <p:txEl>
                                              <p:pRg st="10" end="10"/>
                                            </p:txEl>
                                          </p:spTgt>
                                        </p:tgtEl>
                                        <p:attrNameLst>
                                          <p:attrName>style.visibility</p:attrName>
                                        </p:attrNameLst>
                                      </p:cBhvr>
                                      <p:to>
                                        <p:strVal val="visible"/>
                                      </p:to>
                                    </p:set>
                                    <p:animEffect transition="in" filter="wipe(left)">
                                      <p:cBhvr>
                                        <p:cTn id="28" dur="500"/>
                                        <p:tgtEl>
                                          <p:spTgt spid="13">
                                            <p:txEl>
                                              <p:pRg st="10" end="10"/>
                                            </p:txEl>
                                          </p:spTgt>
                                        </p:tgtEl>
                                      </p:cBhvr>
                                    </p:animEffect>
                                  </p:childTnLst>
                                </p:cTn>
                              </p:par>
                              <p:par>
                                <p:cTn id="29" presetID="22" presetClass="entr" presetSubtype="8" fill="hold" nodeType="withEffect">
                                  <p:stCondLst>
                                    <p:cond delay="0"/>
                                  </p:stCondLst>
                                  <p:childTnLst>
                                    <p:set>
                                      <p:cBhvr>
                                        <p:cTn id="30" dur="1" fill="hold">
                                          <p:stCondLst>
                                            <p:cond delay="0"/>
                                          </p:stCondLst>
                                        </p:cTn>
                                        <p:tgtEl>
                                          <p:spTgt spid="13">
                                            <p:txEl>
                                              <p:pRg st="11" end="11"/>
                                            </p:txEl>
                                          </p:spTgt>
                                        </p:tgtEl>
                                        <p:attrNameLst>
                                          <p:attrName>style.visibility</p:attrName>
                                        </p:attrNameLst>
                                      </p:cBhvr>
                                      <p:to>
                                        <p:strVal val="visible"/>
                                      </p:to>
                                    </p:set>
                                    <p:animEffect transition="in" filter="wipe(left)">
                                      <p:cBhvr>
                                        <p:cTn id="31" dur="500"/>
                                        <p:tgtEl>
                                          <p:spTgt spid="1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A80145-3422-E4C7-8630-20448D28A9E0}"/>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BB46F035-BA17-EAC9-1329-16251A583C88}"/>
              </a:ext>
            </a:extLst>
          </p:cNvPr>
          <p:cNvSpPr txBox="1"/>
          <p:nvPr/>
        </p:nvSpPr>
        <p:spPr>
          <a:xfrm>
            <a:off x="931333" y="316607"/>
            <a:ext cx="7865533" cy="584775"/>
          </a:xfrm>
          <a:prstGeom prst="rect">
            <a:avLst/>
          </a:prstGeom>
          <a:noFill/>
        </p:spPr>
        <p:txBody>
          <a:bodyPr wrap="square" rtlCol="0">
            <a:spAutoFit/>
          </a:bodyPr>
          <a:lstStyle/>
          <a:p>
            <a:r>
              <a:rPr lang="ja-JP" altLang="en-US" sz="3200" kern="0" dirty="0">
                <a:solidFill>
                  <a:schemeClr val="accent2"/>
                </a:solidFill>
                <a:latin typeface="HGP創英角ｺﾞｼｯｸUB" panose="020B0900000000000000" pitchFamily="50" charset="-128"/>
                <a:ea typeface="HGP創英角ｺﾞｼｯｸUB" panose="020B0900000000000000" pitchFamily="50" charset="-128"/>
              </a:rPr>
              <a:t>学童保育に求められること</a:t>
            </a:r>
            <a:endParaRPr lang="en-US" altLang="ja-JP" sz="3200" kern="0" dirty="0">
              <a:solidFill>
                <a:schemeClr val="accent2"/>
              </a:solidFill>
              <a:latin typeface="HGP創英角ｺﾞｼｯｸUB" panose="020B0900000000000000" pitchFamily="50" charset="-128"/>
              <a:ea typeface="HGP創英角ｺﾞｼｯｸUB" panose="020B0900000000000000" pitchFamily="50" charset="-128"/>
            </a:endParaRPr>
          </a:p>
        </p:txBody>
      </p:sp>
      <p:sp>
        <p:nvSpPr>
          <p:cNvPr id="7" name="テキスト ボックス 6">
            <a:extLst>
              <a:ext uri="{FF2B5EF4-FFF2-40B4-BE49-F238E27FC236}">
                <a16:creationId xmlns:a16="http://schemas.microsoft.com/office/drawing/2014/main" id="{74FBEE88-00B0-477E-4A74-99E583DD0302}"/>
              </a:ext>
            </a:extLst>
          </p:cNvPr>
          <p:cNvSpPr txBox="1"/>
          <p:nvPr/>
        </p:nvSpPr>
        <p:spPr>
          <a:xfrm>
            <a:off x="871075" y="1545257"/>
            <a:ext cx="9669331" cy="1569660"/>
          </a:xfrm>
          <a:prstGeom prst="rect">
            <a:avLst/>
          </a:prstGeom>
          <a:noFill/>
        </p:spPr>
        <p:txBody>
          <a:bodyPr wrap="square" rtlCol="0">
            <a:spAutoFit/>
          </a:bodyPr>
          <a:lstStyle/>
          <a:p>
            <a:r>
              <a:rPr kumimoji="1" lang="ja-JP" altLang="en-US" sz="2400" dirty="0"/>
              <a:t>＜学童保育は＞</a:t>
            </a:r>
            <a:endParaRPr kumimoji="1" lang="en-US" altLang="ja-JP" sz="2400" dirty="0"/>
          </a:p>
          <a:p>
            <a:endParaRPr kumimoji="1" lang="en-US" altLang="ja-JP" sz="2400" dirty="0"/>
          </a:p>
          <a:p>
            <a:r>
              <a:rPr kumimoji="1" lang="ja-JP" altLang="en-US" sz="2400" dirty="0"/>
              <a:t>・子どもたちが安心して生活でき、成長できる</a:t>
            </a:r>
            <a:endParaRPr kumimoji="1" lang="en-US" altLang="ja-JP" sz="2400" dirty="0"/>
          </a:p>
          <a:p>
            <a:r>
              <a:rPr kumimoji="1" lang="ja-JP" altLang="en-US" sz="2400" dirty="0"/>
              <a:t>・働く父母の生活を支える</a:t>
            </a:r>
            <a:endParaRPr kumimoji="1" lang="en-US" altLang="ja-JP" sz="2400" dirty="0"/>
          </a:p>
        </p:txBody>
      </p:sp>
      <p:sp>
        <p:nvSpPr>
          <p:cNvPr id="8" name="テキスト ボックス 7">
            <a:extLst>
              <a:ext uri="{FF2B5EF4-FFF2-40B4-BE49-F238E27FC236}">
                <a16:creationId xmlns:a16="http://schemas.microsoft.com/office/drawing/2014/main" id="{DAB61630-A12A-5DBC-B920-BB79A39CBAA0}"/>
              </a:ext>
            </a:extLst>
          </p:cNvPr>
          <p:cNvSpPr txBox="1"/>
          <p:nvPr/>
        </p:nvSpPr>
        <p:spPr>
          <a:xfrm>
            <a:off x="1903222" y="3210614"/>
            <a:ext cx="7974425" cy="461665"/>
          </a:xfrm>
          <a:prstGeom prst="rect">
            <a:avLst/>
          </a:prstGeom>
          <a:noFill/>
        </p:spPr>
        <p:txBody>
          <a:bodyPr wrap="square" rtlCol="0">
            <a:spAutoFit/>
          </a:bodyPr>
          <a:lstStyle/>
          <a:p>
            <a:r>
              <a:rPr kumimoji="1" lang="ja-JP" altLang="en-US" sz="2400" dirty="0"/>
              <a:t>昼間の時間、家庭の代わりとなるべき環境の提供が必要</a:t>
            </a:r>
            <a:endParaRPr kumimoji="1" lang="en-US" altLang="ja-JP" sz="2400" dirty="0"/>
          </a:p>
        </p:txBody>
      </p:sp>
      <p:sp>
        <p:nvSpPr>
          <p:cNvPr id="9" name="矢印: 右 8">
            <a:extLst>
              <a:ext uri="{FF2B5EF4-FFF2-40B4-BE49-F238E27FC236}">
                <a16:creationId xmlns:a16="http://schemas.microsoft.com/office/drawing/2014/main" id="{87B413CC-63D4-9490-B755-63DE25406A33}"/>
              </a:ext>
            </a:extLst>
          </p:cNvPr>
          <p:cNvSpPr/>
          <p:nvPr/>
        </p:nvSpPr>
        <p:spPr>
          <a:xfrm>
            <a:off x="1283781" y="3230806"/>
            <a:ext cx="552893" cy="340241"/>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8514B77F-F90B-CDFD-A0AF-278F7815B82B}"/>
              </a:ext>
            </a:extLst>
          </p:cNvPr>
          <p:cNvSpPr txBox="1"/>
          <p:nvPr/>
        </p:nvSpPr>
        <p:spPr>
          <a:xfrm>
            <a:off x="1917395" y="3692625"/>
            <a:ext cx="7974425" cy="830997"/>
          </a:xfrm>
          <a:prstGeom prst="rect">
            <a:avLst/>
          </a:prstGeom>
          <a:noFill/>
        </p:spPr>
        <p:txBody>
          <a:bodyPr wrap="square" rtlCol="0">
            <a:spAutoFit/>
          </a:bodyPr>
          <a:lstStyle/>
          <a:p>
            <a:r>
              <a:rPr kumimoji="1" lang="ja-JP" altLang="en-US" sz="2400" b="1" dirty="0">
                <a:solidFill>
                  <a:srgbClr val="C00000"/>
                </a:solidFill>
              </a:rPr>
              <a:t>ただ安全に子供を見守るのみであってはならない</a:t>
            </a:r>
            <a:endParaRPr kumimoji="1" lang="en-US" altLang="ja-JP" sz="2400" b="1" dirty="0">
              <a:solidFill>
                <a:srgbClr val="C00000"/>
              </a:solidFill>
            </a:endParaRPr>
          </a:p>
          <a:p>
            <a:r>
              <a:rPr kumimoji="1" lang="ja-JP" altLang="en-US" sz="2400" b="1" dirty="0">
                <a:solidFill>
                  <a:srgbClr val="C00000"/>
                </a:solidFill>
              </a:rPr>
              <a:t>毎日継続的に子供と関わる存在　→　常勤支援員</a:t>
            </a:r>
            <a:endParaRPr kumimoji="1" lang="en-US" altLang="ja-JP" sz="2400" b="1" dirty="0">
              <a:solidFill>
                <a:srgbClr val="C00000"/>
              </a:solidFill>
            </a:endParaRPr>
          </a:p>
        </p:txBody>
      </p:sp>
    </p:spTree>
    <p:extLst>
      <p:ext uri="{BB962C8B-B14F-4D97-AF65-F5344CB8AC3E}">
        <p14:creationId xmlns:p14="http://schemas.microsoft.com/office/powerpoint/2010/main" val="1313781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wipe(left)">
                                      <p:cBhvr>
                                        <p:cTn id="7" dur="500"/>
                                        <p:tgtEl>
                                          <p:spTgt spid="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3" end="3"/>
                                            </p:txEl>
                                          </p:spTgt>
                                        </p:tgtEl>
                                        <p:attrNameLst>
                                          <p:attrName>style.visibility</p:attrName>
                                        </p:attrNameLst>
                                      </p:cBhvr>
                                      <p:to>
                                        <p:strVal val="visible"/>
                                      </p:to>
                                    </p:set>
                                    <p:animEffect transition="in" filter="wipe(left)">
                                      <p:cBhvr>
                                        <p:cTn id="12" dur="500"/>
                                        <p:tgtEl>
                                          <p:spTgt spid="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left)">
                                      <p:cBhvr>
                                        <p:cTn id="2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06C4E2-2531-4822-4581-017A634872AE}"/>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B99174F5-DB85-16A7-EF15-5101AFEF3A81}"/>
              </a:ext>
            </a:extLst>
          </p:cNvPr>
          <p:cNvSpPr txBox="1"/>
          <p:nvPr/>
        </p:nvSpPr>
        <p:spPr>
          <a:xfrm>
            <a:off x="931333" y="316607"/>
            <a:ext cx="7865533" cy="584775"/>
          </a:xfrm>
          <a:prstGeom prst="rect">
            <a:avLst/>
          </a:prstGeom>
          <a:noFill/>
        </p:spPr>
        <p:txBody>
          <a:bodyPr wrap="square" rtlCol="0">
            <a:spAutoFit/>
          </a:bodyPr>
          <a:lstStyle/>
          <a:p>
            <a:r>
              <a:rPr lang="ja-JP" altLang="en-US" sz="3200" kern="0" dirty="0">
                <a:solidFill>
                  <a:schemeClr val="accent2"/>
                </a:solidFill>
                <a:latin typeface="HGP創英角ｺﾞｼｯｸUB" panose="020B0900000000000000" pitchFamily="50" charset="-128"/>
                <a:ea typeface="HGP創英角ｺﾞｼｯｸUB" panose="020B0900000000000000" pitchFamily="50" charset="-128"/>
              </a:rPr>
              <a:t>学童保育に求められること</a:t>
            </a:r>
            <a:endParaRPr lang="en-US" altLang="ja-JP" sz="3200" kern="0" dirty="0">
              <a:solidFill>
                <a:schemeClr val="accent2"/>
              </a:solidFill>
              <a:latin typeface="HGP創英角ｺﾞｼｯｸUB" panose="020B0900000000000000" pitchFamily="50" charset="-128"/>
              <a:ea typeface="HGP創英角ｺﾞｼｯｸUB" panose="020B0900000000000000" pitchFamily="50" charset="-128"/>
            </a:endParaRPr>
          </a:p>
        </p:txBody>
      </p:sp>
      <p:sp>
        <p:nvSpPr>
          <p:cNvPr id="3" name="テキスト ボックス 2">
            <a:extLst>
              <a:ext uri="{FF2B5EF4-FFF2-40B4-BE49-F238E27FC236}">
                <a16:creationId xmlns:a16="http://schemas.microsoft.com/office/drawing/2014/main" id="{0AEA78D8-E51C-6465-78D2-066368F88AFC}"/>
              </a:ext>
            </a:extLst>
          </p:cNvPr>
          <p:cNvSpPr txBox="1"/>
          <p:nvPr/>
        </p:nvSpPr>
        <p:spPr>
          <a:xfrm>
            <a:off x="913604" y="3459133"/>
            <a:ext cx="9669331" cy="1200329"/>
          </a:xfrm>
          <a:prstGeom prst="rect">
            <a:avLst/>
          </a:prstGeom>
          <a:noFill/>
        </p:spPr>
        <p:txBody>
          <a:bodyPr wrap="square" rtlCol="0">
            <a:spAutoFit/>
          </a:bodyPr>
          <a:lstStyle/>
          <a:p>
            <a:r>
              <a:rPr kumimoji="1" lang="ja-JP" altLang="en-US" sz="2400" dirty="0"/>
              <a:t>＜春日部の場合＞</a:t>
            </a:r>
            <a:endParaRPr kumimoji="1" lang="en-US" altLang="ja-JP" sz="2400" dirty="0"/>
          </a:p>
          <a:p>
            <a:endParaRPr kumimoji="1" lang="en-US" altLang="ja-JP" sz="2400" dirty="0"/>
          </a:p>
          <a:p>
            <a:r>
              <a:rPr kumimoji="1" lang="ja-JP" altLang="en-US" sz="2400" dirty="0"/>
              <a:t>指定先が常勤支援員の確保を実現できず</a:t>
            </a:r>
            <a:endParaRPr kumimoji="1" lang="en-US" altLang="ja-JP" sz="2400" dirty="0"/>
          </a:p>
        </p:txBody>
      </p:sp>
      <p:sp>
        <p:nvSpPr>
          <p:cNvPr id="5" name="矢印: 下 4">
            <a:extLst>
              <a:ext uri="{FF2B5EF4-FFF2-40B4-BE49-F238E27FC236}">
                <a16:creationId xmlns:a16="http://schemas.microsoft.com/office/drawing/2014/main" id="{4B033AC2-8CA6-4116-E791-4E566CFD4C47}"/>
              </a:ext>
            </a:extLst>
          </p:cNvPr>
          <p:cNvSpPr/>
          <p:nvPr/>
        </p:nvSpPr>
        <p:spPr>
          <a:xfrm>
            <a:off x="3115340" y="4680730"/>
            <a:ext cx="563526" cy="348473"/>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矢印: 下 5">
            <a:extLst>
              <a:ext uri="{FF2B5EF4-FFF2-40B4-BE49-F238E27FC236}">
                <a16:creationId xmlns:a16="http://schemas.microsoft.com/office/drawing/2014/main" id="{E05559CC-41D4-468F-0281-99B9A7236AFB}"/>
              </a:ext>
            </a:extLst>
          </p:cNvPr>
          <p:cNvSpPr/>
          <p:nvPr/>
        </p:nvSpPr>
        <p:spPr>
          <a:xfrm>
            <a:off x="3129514" y="5460450"/>
            <a:ext cx="563526" cy="348473"/>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63DEB000-633B-3DA6-9520-B8192E417E41}"/>
              </a:ext>
            </a:extLst>
          </p:cNvPr>
          <p:cNvSpPr txBox="1"/>
          <p:nvPr/>
        </p:nvSpPr>
        <p:spPr>
          <a:xfrm>
            <a:off x="878167" y="1318438"/>
            <a:ext cx="9669331" cy="1938992"/>
          </a:xfrm>
          <a:prstGeom prst="rect">
            <a:avLst/>
          </a:prstGeom>
          <a:noFill/>
        </p:spPr>
        <p:txBody>
          <a:bodyPr wrap="square" rtlCol="0">
            <a:spAutoFit/>
          </a:bodyPr>
          <a:lstStyle/>
          <a:p>
            <a:r>
              <a:rPr kumimoji="1" lang="ja-JP" altLang="en-US" sz="2400" dirty="0"/>
              <a:t>＜指定管理者制度の根幹＞</a:t>
            </a:r>
            <a:endParaRPr kumimoji="1" lang="en-US" altLang="ja-JP" sz="2400" dirty="0"/>
          </a:p>
          <a:p>
            <a:endParaRPr kumimoji="1" lang="en-US" altLang="ja-JP" sz="2400" dirty="0"/>
          </a:p>
          <a:p>
            <a:r>
              <a:rPr kumimoji="1" lang="ja-JP" altLang="en-US" sz="2400" dirty="0"/>
              <a:t>指定先の選定･･･要求される運営レベルの実現が大前提</a:t>
            </a:r>
            <a:endParaRPr kumimoji="1" lang="en-US" altLang="ja-JP" sz="2400" dirty="0"/>
          </a:p>
          <a:p>
            <a:r>
              <a:rPr kumimoji="1" lang="ja-JP" altLang="en-US" sz="2400" dirty="0"/>
              <a:t>指定後　　　･･･継続的な監視が不可欠</a:t>
            </a:r>
            <a:endParaRPr kumimoji="1" lang="en-US" altLang="ja-JP" sz="2400" dirty="0"/>
          </a:p>
          <a:p>
            <a:r>
              <a:rPr kumimoji="1" lang="ja-JP" altLang="en-US" sz="2400" dirty="0"/>
              <a:t>　　　　　　　  実現できなければ是正措置を促すことが必要</a:t>
            </a:r>
            <a:endParaRPr kumimoji="1" lang="en-US" altLang="ja-JP" sz="2400" dirty="0"/>
          </a:p>
        </p:txBody>
      </p:sp>
      <p:sp>
        <p:nvSpPr>
          <p:cNvPr id="7" name="テキスト ボックス 6">
            <a:extLst>
              <a:ext uri="{FF2B5EF4-FFF2-40B4-BE49-F238E27FC236}">
                <a16:creationId xmlns:a16="http://schemas.microsoft.com/office/drawing/2014/main" id="{F5E0488C-4F0C-CD02-4BF7-B465BA2FA01F}"/>
              </a:ext>
            </a:extLst>
          </p:cNvPr>
          <p:cNvSpPr txBox="1"/>
          <p:nvPr/>
        </p:nvSpPr>
        <p:spPr>
          <a:xfrm>
            <a:off x="931333" y="5029203"/>
            <a:ext cx="5628955" cy="461665"/>
          </a:xfrm>
          <a:prstGeom prst="rect">
            <a:avLst/>
          </a:prstGeom>
          <a:noFill/>
        </p:spPr>
        <p:txBody>
          <a:bodyPr wrap="square" rtlCol="0">
            <a:spAutoFit/>
          </a:bodyPr>
          <a:lstStyle/>
          <a:p>
            <a:r>
              <a:rPr kumimoji="1" lang="ja-JP" altLang="en-US" sz="2400" dirty="0"/>
              <a:t>市が追認し、常勤の定義を変更</a:t>
            </a:r>
          </a:p>
        </p:txBody>
      </p:sp>
      <p:sp>
        <p:nvSpPr>
          <p:cNvPr id="8" name="テキスト ボックス 7">
            <a:extLst>
              <a:ext uri="{FF2B5EF4-FFF2-40B4-BE49-F238E27FC236}">
                <a16:creationId xmlns:a16="http://schemas.microsoft.com/office/drawing/2014/main" id="{9D108196-5E6A-B1E2-2D6D-3DE8BE23FCB7}"/>
              </a:ext>
            </a:extLst>
          </p:cNvPr>
          <p:cNvSpPr txBox="1"/>
          <p:nvPr/>
        </p:nvSpPr>
        <p:spPr>
          <a:xfrm>
            <a:off x="966770" y="5808929"/>
            <a:ext cx="5628955" cy="461665"/>
          </a:xfrm>
          <a:prstGeom prst="rect">
            <a:avLst/>
          </a:prstGeom>
          <a:noFill/>
        </p:spPr>
        <p:txBody>
          <a:bodyPr wrap="square" rtlCol="0">
            <a:spAutoFit/>
          </a:bodyPr>
          <a:lstStyle/>
          <a:p>
            <a:r>
              <a:rPr kumimoji="1" lang="ja-JP" altLang="en-US" sz="2400" dirty="0"/>
              <a:t>父母が抗議文を提出</a:t>
            </a:r>
          </a:p>
        </p:txBody>
      </p:sp>
      <p:sp>
        <p:nvSpPr>
          <p:cNvPr id="9" name="テキスト ボックス 8">
            <a:extLst>
              <a:ext uri="{FF2B5EF4-FFF2-40B4-BE49-F238E27FC236}">
                <a16:creationId xmlns:a16="http://schemas.microsoft.com/office/drawing/2014/main" id="{CF24DB2A-8AE3-ABC7-FE76-B8C74B313DC1}"/>
              </a:ext>
            </a:extLst>
          </p:cNvPr>
          <p:cNvSpPr txBox="1"/>
          <p:nvPr/>
        </p:nvSpPr>
        <p:spPr>
          <a:xfrm>
            <a:off x="4436925" y="5624262"/>
            <a:ext cx="4834666" cy="830997"/>
          </a:xfrm>
          <a:prstGeom prst="rect">
            <a:avLst/>
          </a:prstGeom>
          <a:solidFill>
            <a:srgbClr val="FFFF00"/>
          </a:solidFill>
          <a:ln>
            <a:solidFill>
              <a:srgbClr val="C00000"/>
            </a:solidFill>
          </a:ln>
        </p:spPr>
        <p:txBody>
          <a:bodyPr wrap="square" rtlCol="0">
            <a:spAutoFit/>
          </a:bodyPr>
          <a:lstStyle/>
          <a:p>
            <a:r>
              <a:rPr kumimoji="1" lang="ja-JP" altLang="en-US" sz="2400" b="1" dirty="0"/>
              <a:t>常勤複数配置に対する補助金増額を目指す国の方針にも逆行</a:t>
            </a:r>
          </a:p>
        </p:txBody>
      </p:sp>
    </p:spTree>
    <p:extLst>
      <p:ext uri="{BB962C8B-B14F-4D97-AF65-F5344CB8AC3E}">
        <p14:creationId xmlns:p14="http://schemas.microsoft.com/office/powerpoint/2010/main" val="3089278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wipe(left)">
                                      <p:cBhvr>
                                        <p:cTn id="7" dur="500"/>
                                        <p:tgtEl>
                                          <p:spTgt spid="1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
                                            <p:txEl>
                                              <p:pRg st="3" end="3"/>
                                            </p:txEl>
                                          </p:spTgt>
                                        </p:tgtEl>
                                        <p:attrNameLst>
                                          <p:attrName>style.visibility</p:attrName>
                                        </p:attrNameLst>
                                      </p:cBhvr>
                                      <p:to>
                                        <p:strVal val="visible"/>
                                      </p:to>
                                    </p:set>
                                    <p:animEffect transition="in" filter="wipe(left)">
                                      <p:cBhvr>
                                        <p:cTn id="12" dur="500"/>
                                        <p:tgtEl>
                                          <p:spTgt spid="11">
                                            <p:txEl>
                                              <p:pRg st="3" end="3"/>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11">
                                            <p:txEl>
                                              <p:pRg st="4" end="4"/>
                                            </p:txEl>
                                          </p:spTgt>
                                        </p:tgtEl>
                                        <p:attrNameLst>
                                          <p:attrName>style.visibility</p:attrName>
                                        </p:attrNameLst>
                                      </p:cBhvr>
                                      <p:to>
                                        <p:strVal val="visible"/>
                                      </p:to>
                                    </p:set>
                                    <p:animEffect transition="in" filter="wipe(left)">
                                      <p:cBhvr>
                                        <p:cTn id="15" dur="500"/>
                                        <p:tgtEl>
                                          <p:spTgt spid="11">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wipe(left)">
                                      <p:cBhvr>
                                        <p:cTn id="20" dur="500"/>
                                        <p:tgtEl>
                                          <p:spTgt spid="3">
                                            <p:txEl>
                                              <p:pRg st="0" end="0"/>
                                            </p:txEl>
                                          </p:spTgt>
                                        </p:tgtEl>
                                      </p:cBhvr>
                                    </p:animEffect>
                                  </p:childTnLst>
                                </p:cTn>
                              </p:par>
                              <p:par>
                                <p:cTn id="21" presetID="22" presetClass="entr" presetSubtype="8"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left)">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wipe(up)">
                                      <p:cBhvr>
                                        <p:cTn id="28" dur="500"/>
                                        <p:tgtEl>
                                          <p:spTgt spid="5"/>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up)">
                                      <p:cBhvr>
                                        <p:cTn id="31" dur="5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wipe(up)">
                                      <p:cBhvr>
                                        <p:cTn id="36" dur="500"/>
                                        <p:tgtEl>
                                          <p:spTgt spid="6"/>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up)">
                                      <p:cBhvr>
                                        <p:cTn id="39" dur="500"/>
                                        <p:tgtEl>
                                          <p:spTgt spid="8"/>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wipe(left)">
                                      <p:cBhvr>
                                        <p:cTn id="4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8" grpId="0"/>
      <p:bldP spid="9" grpId="0" animBg="1"/>
    </p:bldLst>
  </p:timing>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346</TotalTime>
  <Words>1019</Words>
  <Application>Microsoft Office PowerPoint</Application>
  <PresentationFormat>ワイド画面</PresentationFormat>
  <Paragraphs>131</Paragraphs>
  <Slides>11</Slides>
  <Notes>10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HGP創英角ｺﾞｼｯｸUB</vt:lpstr>
      <vt:lpstr>ＭＳ Ｐ明朝</vt:lpstr>
      <vt:lpstr>游ゴシック</vt:lpstr>
      <vt:lpstr>Arial</vt:lpstr>
      <vt:lpstr>Trebuchet MS</vt:lpstr>
      <vt:lpstr>Wingdings 3</vt:lpstr>
      <vt:lpstr>ファセット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バイオミメティクスって？</dc:title>
  <dc:creator>Atsushi Sekiguchi</dc:creator>
  <cp:lastModifiedBy>MIKIO KADOI</cp:lastModifiedBy>
  <cp:revision>18</cp:revision>
  <dcterms:created xsi:type="dcterms:W3CDTF">2023-12-17T04:54:02Z</dcterms:created>
  <dcterms:modified xsi:type="dcterms:W3CDTF">2024-02-14T11:14:59Z</dcterms:modified>
</cp:coreProperties>
</file>