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78" r:id="rId3"/>
    <p:sldId id="279" r:id="rId4"/>
    <p:sldId id="280" r:id="rId5"/>
    <p:sldId id="277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725E026C-EC87-416C-A6FC-A1DF6D12831B}">
          <p14:sldIdLst>
            <p14:sldId id="256"/>
            <p14:sldId id="278"/>
            <p14:sldId id="279"/>
            <p14:sldId id="280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2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4" d="100"/>
          <a:sy n="44" d="100"/>
        </p:scale>
        <p:origin x="1757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/>
              <a:t>2024/2/28</a:t>
            </a:r>
            <a:endParaRPr lang="en-US" altLang="ja-JP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07959-1BD8-4811-A74B-D185B2A422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79921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22T05:31:28.545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24,'1'-1,"-1"0,1 0,-1 0,1 0,-1 0,1 0,-1 1,1-1,0 0,0 0,-1 0,1 1,0-1,0 0,0 1,0-1,0 1,0-1,0 1,0 0,0-1,0 1,0 0,0 0,0-1,2 1,34-5,-32 5,43-2,1 3,-1 1,68 13,19-5,7 1,-112-6,-2-2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22T05:31:36.674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1,'995'0,"-969"0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22T05:31:40.714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1 108,'694'0,"-663"-2,0-1,0-2,-1-1,0-1,0-2,32-14,41-11,-68 27,0 2,1 1,-1 2,1 1,44 6,4-2,671-2,-731-1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22T05:31:46.960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0,'0'1,"1"0,-1 0,0 0,1-1,-1 1,1 0,-1 0,1-1,-1 1,1 0,-1-1,1 1,0 0,-1-1,1 1,0-1,0 1,-1-1,1 1,0-1,0 0,0 1,0-1,0 0,-1 0,1 0,2 0,30 5,-26-5,541 9,-308-12,705 3,-919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22T05:33:06.620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0,'20430'0,"-20406"0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/>
              <a:t>2024/2/28</a:t>
            </a:r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ED4724-DF89-43AC-979A-CEEB50918E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24639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ED4724-DF89-43AC-979A-CEEB50918ED6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kumimoji="1" lang="en-US" altLang="ja-JP"/>
              <a:t>2024/2/28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658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8F55-4038-420B-A104-E07FEA2E40C5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AE30-0C8D-4ECF-85E2-433F0055A3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752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8F55-4038-420B-A104-E07FEA2E40C5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AE30-0C8D-4ECF-85E2-433F0055A3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723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8F55-4038-420B-A104-E07FEA2E40C5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AE30-0C8D-4ECF-85E2-433F0055A3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53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8F55-4038-420B-A104-E07FEA2E40C5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AE30-0C8D-4ECF-85E2-433F0055A3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20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8F55-4038-420B-A104-E07FEA2E40C5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AE30-0C8D-4ECF-85E2-433F0055A3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370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8F55-4038-420B-A104-E07FEA2E40C5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AE30-0C8D-4ECF-85E2-433F0055A3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2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8F55-4038-420B-A104-E07FEA2E40C5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AE30-0C8D-4ECF-85E2-433F0055A3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9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8F55-4038-420B-A104-E07FEA2E40C5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AE30-0C8D-4ECF-85E2-433F0055A3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973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8F55-4038-420B-A104-E07FEA2E40C5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AE30-0C8D-4ECF-85E2-433F0055A3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079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8F55-4038-420B-A104-E07FEA2E40C5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AE30-0C8D-4ECF-85E2-433F0055A3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847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8F55-4038-420B-A104-E07FEA2E40C5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AE30-0C8D-4ECF-85E2-433F0055A3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145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68F55-4038-420B-A104-E07FEA2E40C5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EAE30-0C8D-4ECF-85E2-433F0055A3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783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customXml" Target="../ink/ink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34886" y="1764621"/>
            <a:ext cx="9144000" cy="2387600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br>
              <a:rPr lang="en-US" altLang="ja-JP" dirty="0"/>
            </a:br>
            <a:r>
              <a:rPr lang="ja-JP" altLang="en-US" dirty="0"/>
              <a:t>第２０準備書面（骨子）</a:t>
            </a:r>
            <a:br>
              <a:rPr lang="en-US" altLang="ja-JP" dirty="0"/>
            </a:br>
            <a:r>
              <a:rPr lang="ja-JP" altLang="en-US" sz="2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令和</a:t>
            </a:r>
            <a:r>
              <a:rPr lang="en-US" altLang="ja-JP" sz="2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3</a:t>
            </a:r>
            <a:r>
              <a:rPr lang="ja-JP" altLang="en-US" sz="2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年（行ウ）第</a:t>
            </a:r>
            <a:r>
              <a:rPr lang="en-US" altLang="ja-JP" sz="2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23</a:t>
            </a:r>
            <a:r>
              <a:rPr lang="ja-JP" altLang="en-US" sz="2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号　損害賠償請求事件（住民訴訟）</a:t>
            </a:r>
            <a:br>
              <a:rPr lang="en-US" altLang="ja-JP" sz="2400" dirty="0">
                <a:solidFill>
                  <a:prstClr val="black"/>
                </a:solidFill>
                <a:latin typeface="Calibri" panose="020F0502020204030204"/>
                <a:cs typeface="+mn-cs"/>
              </a:rPr>
            </a:br>
            <a:br>
              <a:rPr lang="en-US" altLang="ja-JP" dirty="0"/>
            </a:br>
            <a:r>
              <a:rPr lang="ja-JP" altLang="en-US" dirty="0"/>
              <a:t>第２１準備書面（骨子）</a:t>
            </a:r>
            <a:br>
              <a:rPr lang="en-US" altLang="ja-JP" dirty="0"/>
            </a:br>
            <a:r>
              <a:rPr lang="ja-JP" altLang="en-US" sz="2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令和</a:t>
            </a:r>
            <a:r>
              <a:rPr lang="en-US" altLang="ja-JP" sz="2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3</a:t>
            </a:r>
            <a:r>
              <a:rPr lang="ja-JP" altLang="en-US" sz="2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年（行ウ）第</a:t>
            </a:r>
            <a:r>
              <a:rPr lang="en-US" altLang="ja-JP" sz="2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24</a:t>
            </a:r>
            <a:r>
              <a:rPr lang="ja-JP" altLang="en-US" sz="2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号　損害賠償請求事件（住民訴訟）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875666"/>
            <a:ext cx="9144000" cy="1655762"/>
          </a:xfrm>
        </p:spPr>
        <p:txBody>
          <a:bodyPr>
            <a:normAutofit/>
          </a:bodyPr>
          <a:lstStyle/>
          <a:p>
            <a:endParaRPr lang="en-US" altLang="ja-JP" dirty="0"/>
          </a:p>
          <a:p>
            <a:pPr algn="r"/>
            <a:r>
              <a:rPr lang="en-US" altLang="ja-JP" dirty="0"/>
              <a:t>2024/2/28</a:t>
            </a:r>
          </a:p>
          <a:p>
            <a:pPr algn="r"/>
            <a:r>
              <a:rPr lang="en-US" altLang="ja-JP" dirty="0"/>
              <a:t> </a:t>
            </a:r>
            <a:r>
              <a:rPr lang="ja-JP" altLang="en-US" dirty="0"/>
              <a:t>原告ら代理人弁護士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1250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DF821F-E0CC-D979-3311-6ECE923D0F6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kumimoji="1" lang="ja-JP" altLang="en-US" dirty="0"/>
              <a:t>この裁判のポイント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2284A75-42F7-AB69-4FD6-459446EF4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kumimoji="1" lang="ja-JP" altLang="en-US" dirty="0"/>
              <a:t>主な争点</a:t>
            </a:r>
            <a:endParaRPr kumimoji="1" lang="en-US" altLang="ja-JP" dirty="0"/>
          </a:p>
          <a:p>
            <a:r>
              <a:rPr kumimoji="1" lang="ja-JP" altLang="en-US" dirty="0"/>
              <a:t>㈱トライの負う「常勤支援員確保義務」の内容と性質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→内容につき、争いなし（被告最終９頁）</a:t>
            </a:r>
            <a:endParaRPr kumimoji="1" lang="en-US" altLang="ja-JP" dirty="0"/>
          </a:p>
          <a:p>
            <a:r>
              <a:rPr lang="ja-JP" altLang="en-US" dirty="0"/>
              <a:t>㈱トライがこの義務を履行したか</a:t>
            </a:r>
            <a:endParaRPr lang="en-US" altLang="ja-JP" dirty="0"/>
          </a:p>
          <a:p>
            <a:endParaRPr kumimoji="1" lang="en-US" altLang="ja-JP" dirty="0"/>
          </a:p>
          <a:p>
            <a:pPr marL="0" indent="0" algn="ctr">
              <a:buNone/>
            </a:pPr>
            <a:r>
              <a:rPr lang="ja-JP" altLang="en-US" dirty="0"/>
              <a:t>視　　点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①　放課後児童クラブ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②　指定管理者制度</a:t>
            </a:r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8173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B9701C-A0EE-D8B0-3C20-0FC664E8CDF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kumimoji="1" lang="ja-JP" altLang="en-US" dirty="0"/>
              <a:t>①　放課後児童クラブ</a:t>
            </a: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F7C958-5783-3185-00F4-98BBBB347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常勤支援員の確保が、なぜ重要でなぜ必要か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B2691B6-9371-367E-E507-9F90B75244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2260661"/>
            <a:ext cx="10515600" cy="459733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インク 5">
                <a:extLst>
                  <a:ext uri="{FF2B5EF4-FFF2-40B4-BE49-F238E27FC236}">
                    <a16:creationId xmlns:a16="http://schemas.microsoft.com/office/drawing/2014/main" id="{E255BA3E-761A-6AD1-304A-E38C16C4D25B}"/>
                  </a:ext>
                </a:extLst>
              </p14:cNvPr>
              <p14:cNvContentPartPr/>
              <p14:nvPr/>
            </p14:nvContentPartPr>
            <p14:xfrm>
              <a:off x="1416064" y="3899831"/>
              <a:ext cx="238320" cy="17280"/>
            </p14:xfrm>
          </p:contentPart>
        </mc:Choice>
        <mc:Fallback xmlns="">
          <p:pic>
            <p:nvPicPr>
              <p:cNvPr id="6" name="インク 5">
                <a:extLst>
                  <a:ext uri="{FF2B5EF4-FFF2-40B4-BE49-F238E27FC236}">
                    <a16:creationId xmlns:a16="http://schemas.microsoft.com/office/drawing/2014/main" id="{E255BA3E-761A-6AD1-304A-E38C16C4D25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80064" y="3827831"/>
                <a:ext cx="309960" cy="16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インク 6">
                <a:extLst>
                  <a:ext uri="{FF2B5EF4-FFF2-40B4-BE49-F238E27FC236}">
                    <a16:creationId xmlns:a16="http://schemas.microsoft.com/office/drawing/2014/main" id="{88A3C3E5-F5FA-1D51-0CE2-38399F2F9500}"/>
                  </a:ext>
                </a:extLst>
              </p14:cNvPr>
              <p14:cNvContentPartPr/>
              <p14:nvPr/>
            </p14:nvContentPartPr>
            <p14:xfrm>
              <a:off x="2590384" y="3908111"/>
              <a:ext cx="367560" cy="360"/>
            </p14:xfrm>
          </p:contentPart>
        </mc:Choice>
        <mc:Fallback xmlns="">
          <p:pic>
            <p:nvPicPr>
              <p:cNvPr id="7" name="インク 6">
                <a:extLst>
                  <a:ext uri="{FF2B5EF4-FFF2-40B4-BE49-F238E27FC236}">
                    <a16:creationId xmlns:a16="http://schemas.microsoft.com/office/drawing/2014/main" id="{88A3C3E5-F5FA-1D51-0CE2-38399F2F950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554384" y="3836471"/>
                <a:ext cx="4392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" name="インク 7">
                <a:extLst>
                  <a:ext uri="{FF2B5EF4-FFF2-40B4-BE49-F238E27FC236}">
                    <a16:creationId xmlns:a16="http://schemas.microsoft.com/office/drawing/2014/main" id="{0CBC4FEF-3FD1-1B0B-DBD0-948B8A77B9E2}"/>
                  </a:ext>
                </a:extLst>
              </p14:cNvPr>
              <p14:cNvContentPartPr/>
              <p14:nvPr/>
            </p14:nvContentPartPr>
            <p14:xfrm>
              <a:off x="3146224" y="3878591"/>
              <a:ext cx="778680" cy="39240"/>
            </p14:xfrm>
          </p:contentPart>
        </mc:Choice>
        <mc:Fallback xmlns="">
          <p:pic>
            <p:nvPicPr>
              <p:cNvPr id="8" name="インク 7">
                <a:extLst>
                  <a:ext uri="{FF2B5EF4-FFF2-40B4-BE49-F238E27FC236}">
                    <a16:creationId xmlns:a16="http://schemas.microsoft.com/office/drawing/2014/main" id="{0CBC4FEF-3FD1-1B0B-DBD0-948B8A77B9E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110584" y="3806591"/>
                <a:ext cx="850320" cy="18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9" name="インク 8">
                <a:extLst>
                  <a:ext uri="{FF2B5EF4-FFF2-40B4-BE49-F238E27FC236}">
                    <a16:creationId xmlns:a16="http://schemas.microsoft.com/office/drawing/2014/main" id="{0FA9EA00-7C44-E75D-B456-DF2AE9D9170F}"/>
                  </a:ext>
                </a:extLst>
              </p14:cNvPr>
              <p14:cNvContentPartPr/>
              <p14:nvPr/>
            </p14:nvContentPartPr>
            <p14:xfrm>
              <a:off x="4867744" y="3872471"/>
              <a:ext cx="655200" cy="10800"/>
            </p14:xfrm>
          </p:contentPart>
        </mc:Choice>
        <mc:Fallback xmlns="">
          <p:pic>
            <p:nvPicPr>
              <p:cNvPr id="9" name="インク 8">
                <a:extLst>
                  <a:ext uri="{FF2B5EF4-FFF2-40B4-BE49-F238E27FC236}">
                    <a16:creationId xmlns:a16="http://schemas.microsoft.com/office/drawing/2014/main" id="{0FA9EA00-7C44-E75D-B456-DF2AE9D9170F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831744" y="3800471"/>
                <a:ext cx="726840" cy="15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1" name="インク 10">
                <a:extLst>
                  <a:ext uri="{FF2B5EF4-FFF2-40B4-BE49-F238E27FC236}">
                    <a16:creationId xmlns:a16="http://schemas.microsoft.com/office/drawing/2014/main" id="{AD50CDA7-477F-E3F5-1EE6-7D8805C76B44}"/>
                  </a:ext>
                </a:extLst>
              </p14:cNvPr>
              <p14:cNvContentPartPr/>
              <p14:nvPr/>
            </p14:nvContentPartPr>
            <p14:xfrm>
              <a:off x="1487704" y="5153351"/>
              <a:ext cx="7363800" cy="360"/>
            </p14:xfrm>
          </p:contentPart>
        </mc:Choice>
        <mc:Fallback xmlns="">
          <p:pic>
            <p:nvPicPr>
              <p:cNvPr id="11" name="インク 10">
                <a:extLst>
                  <a:ext uri="{FF2B5EF4-FFF2-40B4-BE49-F238E27FC236}">
                    <a16:creationId xmlns:a16="http://schemas.microsoft.com/office/drawing/2014/main" id="{AD50CDA7-477F-E3F5-1EE6-7D8805C76B44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398064" y="4973351"/>
                <a:ext cx="7543440" cy="36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51234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D236E2-E0F3-A1DA-ABD9-034899B9BD1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kumimoji="1" lang="ja-JP" altLang="en-US" dirty="0"/>
              <a:t>②　指定管理者制度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7125E4-5D73-DA84-CEA8-94E7ACD46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/>
              <a:t>～基本協定書の解釈～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〇　前提として、通常の契約解釈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→意思表示の合致、その前提となる経緯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（「週</a:t>
            </a:r>
            <a:r>
              <a:rPr lang="en-US" altLang="ja-JP" dirty="0"/>
              <a:t>38h45m</a:t>
            </a:r>
            <a:r>
              <a:rPr lang="ja-JP" altLang="en-US" dirty="0"/>
              <a:t>」の合致を覆す証拠存在せず）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⑴</a:t>
            </a:r>
            <a:r>
              <a:rPr kumimoji="1" lang="ja-JP" altLang="en-US" dirty="0"/>
              <a:t>　指定管理者制度における基本協定書の意義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民主的コントロール（事前／事後の）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⑵</a:t>
            </a:r>
            <a:r>
              <a:rPr kumimoji="1" lang="ja-JP" altLang="en-US" dirty="0"/>
              <a:t>　とくに継続的役務提供契約としての留意点</a:t>
            </a:r>
          </a:p>
        </p:txBody>
      </p:sp>
    </p:spTree>
    <p:extLst>
      <p:ext uri="{BB962C8B-B14F-4D97-AF65-F5344CB8AC3E}">
        <p14:creationId xmlns:p14="http://schemas.microsoft.com/office/powerpoint/2010/main" val="3335421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kumimoji="1" lang="ja-JP" altLang="en-US" dirty="0"/>
              <a:t>結論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/>
          </a:p>
          <a:p>
            <a:r>
              <a:rPr kumimoji="1" lang="ja-JP" altLang="en-US" dirty="0"/>
              <a:t>㈱トライは、常勤（＝週</a:t>
            </a:r>
            <a:r>
              <a:rPr kumimoji="1" lang="en-US" altLang="ja-JP" dirty="0"/>
              <a:t>38</a:t>
            </a:r>
            <a:r>
              <a:rPr kumimoji="1" lang="ja-JP" altLang="en-US" dirty="0"/>
              <a:t>時間</a:t>
            </a:r>
            <a:r>
              <a:rPr kumimoji="1" lang="en-US" altLang="ja-JP" dirty="0"/>
              <a:t>45</a:t>
            </a:r>
            <a:r>
              <a:rPr kumimoji="1" lang="ja-JP" altLang="en-US" dirty="0"/>
              <a:t>分以上の勤務する人）支援員確保義務を負う。</a:t>
            </a:r>
            <a:endParaRPr kumimoji="1" lang="en-US" altLang="ja-JP" dirty="0"/>
          </a:p>
          <a:p>
            <a:r>
              <a:rPr lang="ja-JP" altLang="en-US" dirty="0"/>
              <a:t>常勤支援員確保義務を履行できなければ、債務不履行となる。</a:t>
            </a:r>
            <a:endParaRPr lang="en-US" altLang="ja-JP" dirty="0"/>
          </a:p>
          <a:p>
            <a:r>
              <a:rPr lang="ja-JP" altLang="en-US" dirty="0"/>
              <a:t>本件で常勤支援員を仕様書（基本協定）記載の必要数を確保できなかったのは明らかである。</a:t>
            </a:r>
            <a:endParaRPr lang="en-US" altLang="ja-JP" dirty="0"/>
          </a:p>
          <a:p>
            <a:r>
              <a:rPr kumimoji="1" lang="ja-JP" altLang="en-US" dirty="0"/>
              <a:t>よって、㈱トライは債務不履行責任を負う。</a:t>
            </a:r>
            <a:endParaRPr kumimoji="1" lang="en-US" altLang="ja-JP" dirty="0"/>
          </a:p>
          <a:p>
            <a:r>
              <a:rPr kumimoji="1" lang="ja-JP" altLang="en-US" dirty="0"/>
              <a:t>被告は㈱トライに対し損害賠償請求権を行使しなければならない。</a:t>
            </a:r>
          </a:p>
        </p:txBody>
      </p:sp>
    </p:spTree>
    <p:extLst>
      <p:ext uri="{BB962C8B-B14F-4D97-AF65-F5344CB8AC3E}">
        <p14:creationId xmlns:p14="http://schemas.microsoft.com/office/powerpoint/2010/main" val="3840272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2059</TotalTime>
  <Words>284</Words>
  <Application>Microsoft Office PowerPoint</Application>
  <PresentationFormat>ワイド画面</PresentationFormat>
  <Paragraphs>34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テーマ</vt:lpstr>
      <vt:lpstr> 第２０準備書面（骨子） 令和3年（行ウ）第23号　損害賠償請求事件（住民訴訟）  第２１準備書面（骨子） 令和3年（行ウ）第24号　損害賠償請求事件（住民訴訟）</vt:lpstr>
      <vt:lpstr>この裁判のポイント</vt:lpstr>
      <vt:lpstr>①　放課後児童クラブ </vt:lpstr>
      <vt:lpstr>②　指定管理者制度</vt:lpstr>
      <vt:lpstr>結論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第6準備書面（骨子）</dc:title>
  <dc:creator>ishikawa-s</dc:creator>
  <cp:lastModifiedBy>石川 智士</cp:lastModifiedBy>
  <cp:revision>49</cp:revision>
  <dcterms:created xsi:type="dcterms:W3CDTF">2022-05-19T07:07:11Z</dcterms:created>
  <dcterms:modified xsi:type="dcterms:W3CDTF">2024-02-26T01:12:53Z</dcterms:modified>
</cp:coreProperties>
</file>